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oboto"/>
      <p:regular r:id="rId33"/>
      <p:bold r:id="rId34"/>
      <p:italic r:id="rId35"/>
      <p:boldItalic r:id="rId36"/>
    </p:embeddedFont>
    <p:embeddedFont>
      <p:font typeface="Nunito"/>
      <p:regular r:id="rId37"/>
      <p:bold r:id="rId38"/>
      <p:italic r:id="rId39"/>
      <p:boldItalic r:id="rId40"/>
    </p:embeddedFont>
    <p:embeddedFont>
      <p:font typeface="Maven Pro"/>
      <p:regular r:id="rId41"/>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boldItalic.fntdata"/><Relationship Id="rId20" Type="http://schemas.openxmlformats.org/officeDocument/2006/relationships/slide" Target="slides/slide15.xml"/><Relationship Id="rId42" Type="http://schemas.openxmlformats.org/officeDocument/2006/relationships/font" Target="fonts/MavenPro-bold.fntdata"/><Relationship Id="rId41" Type="http://schemas.openxmlformats.org/officeDocument/2006/relationships/font" Target="fonts/MavenPro-regular.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italic.fntdata"/><Relationship Id="rId12" Type="http://schemas.openxmlformats.org/officeDocument/2006/relationships/slide" Target="slides/slide7.xml"/><Relationship Id="rId34" Type="http://schemas.openxmlformats.org/officeDocument/2006/relationships/font" Target="fonts/Roboto-bold.fntdata"/><Relationship Id="rId15" Type="http://schemas.openxmlformats.org/officeDocument/2006/relationships/slide" Target="slides/slide10.xml"/><Relationship Id="rId37" Type="http://schemas.openxmlformats.org/officeDocument/2006/relationships/font" Target="fonts/Nunito-regular.fntdata"/><Relationship Id="rId14" Type="http://schemas.openxmlformats.org/officeDocument/2006/relationships/slide" Target="slides/slide9.xml"/><Relationship Id="rId36" Type="http://schemas.openxmlformats.org/officeDocument/2006/relationships/font" Target="fonts/Roboto-boldItalic.fntdata"/><Relationship Id="rId17" Type="http://schemas.openxmlformats.org/officeDocument/2006/relationships/slide" Target="slides/slide12.xml"/><Relationship Id="rId39" Type="http://schemas.openxmlformats.org/officeDocument/2006/relationships/font" Target="fonts/Nunito-italic.fntdata"/><Relationship Id="rId16" Type="http://schemas.openxmlformats.org/officeDocument/2006/relationships/slide" Target="slides/slide11.xml"/><Relationship Id="rId38" Type="http://schemas.openxmlformats.org/officeDocument/2006/relationships/font" Target="fonts/Nunito-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jp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jpg>
</file>

<file path=ppt/media/image26.jp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jp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ab49829ff1_0_8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ab49829ff1_0_8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ab49829ff1_0_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ab49829ff1_0_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1a81b51a41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1a81b51a41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a81b51a41c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a81b51a41c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ab49829ff1_0_9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1ab49829ff1_0_9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ab49829ff1_0_7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1ab49829ff1_0_7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1a81b51a41c_1_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1a81b51a41c_1_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a81b51a41c_1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a81b51a41c_1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1a81b51a41c_0_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1a81b51a41c_0_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a81b51a41c_0_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a81b51a41c_0_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a81b51a41c_0_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a81b51a41c_0_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ab4033592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1ab4033592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ab49829ff1_0_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ab49829ff1_0_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1ab49829ff1_0_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1ab49829ff1_0_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ab4033592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1ab4033592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1a81b51a41c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1a81b51a41c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a81b51a41c_0_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1a81b51a41c_0_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1a81b51a41c_0_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1a81b51a41c_0_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1ab49829ff1_0_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1ab49829ff1_0_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a81b51a41c_0_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a81b51a41c_0_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ab49829ff1_0_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ab49829ff1_0_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a81b51a41c_0_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a81b51a41c_0_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ab49829ff1_0_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ab49829ff1_0_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ab49829ff1_0_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ab49829ff1_0_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ab49829ff1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ab49829ff1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ab49829ff1_0_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ab49829ff1_0_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2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0.png"/><Relationship Id="rId4" Type="http://schemas.openxmlformats.org/officeDocument/2006/relationships/image" Target="../media/image6.png"/><Relationship Id="rId5"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image" Target="../media/image19.png"/><Relationship Id="rId5"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1.png"/><Relationship Id="rId4" Type="http://schemas.openxmlformats.org/officeDocument/2006/relationships/image" Target="../media/image18.png"/><Relationship Id="rId5" Type="http://schemas.openxmlformats.org/officeDocument/2006/relationships/image" Target="../media/image35.png"/><Relationship Id="rId6"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data.cityofnewyork.us/Public-Safety/NYPD-Shooting-Incident-Data-Historic-/833y-fsy8" TargetMode="External"/><Relationship Id="rId4" Type="http://schemas.openxmlformats.org/officeDocument/2006/relationships/hyperlink" Target="https://data.cityofnewyork.us/Public-Safety/NYPD-Arrests-Data-Historic-/8h9b-rp9u" TargetMode="External"/><Relationship Id="rId5" Type="http://schemas.openxmlformats.org/officeDocument/2006/relationships/hyperlink" Target="https://data.cityofnewyork.us/Public-Safety/NYPD-Complaint-Data-Historic/qgea-i56i"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22.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5.jpg"/><Relationship Id="rId4" Type="http://schemas.openxmlformats.org/officeDocument/2006/relationships/image" Target="../media/image3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4.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3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3742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CIS 9650 FALL 2022 Group Project</a:t>
            </a:r>
            <a:endParaRPr/>
          </a:p>
        </p:txBody>
      </p:sp>
      <p:sp>
        <p:nvSpPr>
          <p:cNvPr id="278" name="Google Shape;278;p13"/>
          <p:cNvSpPr txBox="1"/>
          <p:nvPr>
            <p:ph idx="1" type="subTitle"/>
          </p:nvPr>
        </p:nvSpPr>
        <p:spPr>
          <a:xfrm>
            <a:off x="888375" y="2292300"/>
            <a:ext cx="4913100" cy="695400"/>
          </a:xfrm>
          <a:prstGeom prst="rect">
            <a:avLst/>
          </a:prstGeom>
          <a:noFill/>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4662"/>
              <a:t>Group: 8</a:t>
            </a:r>
            <a:endParaRPr sz="4662"/>
          </a:p>
          <a:p>
            <a:pPr indent="0" lvl="0" marL="0" rtl="0" algn="l">
              <a:spcBef>
                <a:spcPts val="0"/>
              </a:spcBef>
              <a:spcAft>
                <a:spcPts val="0"/>
              </a:spcAft>
              <a:buNone/>
            </a:pPr>
            <a:r>
              <a:t/>
            </a:r>
            <a:endParaRPr sz="4662"/>
          </a:p>
          <a:p>
            <a:pPr indent="0" lvl="0" marL="0" rtl="0" algn="l">
              <a:spcBef>
                <a:spcPts val="0"/>
              </a:spcBef>
              <a:spcAft>
                <a:spcPts val="0"/>
              </a:spcAft>
              <a:buNone/>
            </a:pPr>
            <a:r>
              <a:rPr lang="en" sz="4662"/>
              <a:t>Yuhang Lin, Harrison Choy, Yongneng He, Peiwen He, Yu Luo, Qinglan Chen</a:t>
            </a:r>
            <a:endParaRPr sz="4662"/>
          </a:p>
          <a:p>
            <a:pPr indent="0" lvl="0" marL="0" rtl="0" algn="l">
              <a:spcBef>
                <a:spcPts val="0"/>
              </a:spcBef>
              <a:spcAft>
                <a:spcPts val="0"/>
              </a:spcAft>
              <a:buNone/>
            </a:pPr>
            <a:r>
              <a:rPr lang="en" sz="4662"/>
              <a:t> </a:t>
            </a:r>
            <a:endParaRPr sz="4662"/>
          </a:p>
          <a:p>
            <a:pPr indent="0" lvl="0" marL="0" rtl="0" algn="l">
              <a:spcBef>
                <a:spcPts val="0"/>
              </a:spcBef>
              <a:spcAft>
                <a:spcPts val="0"/>
              </a:spcAft>
              <a:buNone/>
            </a:pPr>
            <a:r>
              <a:rPr lang="en" sz="6557"/>
              <a:t> </a:t>
            </a:r>
            <a:endParaRPr sz="6557"/>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2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a:p>
        </p:txBody>
      </p:sp>
      <p:sp>
        <p:nvSpPr>
          <p:cNvPr id="344" name="Google Shape;344;p2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45" name="Google Shape;345;p22"/>
          <p:cNvSpPr txBox="1"/>
          <p:nvPr/>
        </p:nvSpPr>
        <p:spPr>
          <a:xfrm>
            <a:off x="2213575" y="97397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t/>
            </a:r>
            <a:endParaRPr sz="1050">
              <a:solidFill>
                <a:srgbClr val="DCDCDC"/>
              </a:solidFill>
              <a:highlight>
                <a:srgbClr val="1E1E1E"/>
              </a:highlight>
              <a:latin typeface="Courier New"/>
              <a:ea typeface="Courier New"/>
              <a:cs typeface="Courier New"/>
              <a:sym typeface="Courier New"/>
            </a:endParaRPr>
          </a:p>
        </p:txBody>
      </p:sp>
      <p:sp>
        <p:nvSpPr>
          <p:cNvPr id="346" name="Google Shape;346;p22"/>
          <p:cNvSpPr txBox="1"/>
          <p:nvPr/>
        </p:nvSpPr>
        <p:spPr>
          <a:xfrm>
            <a:off x="452025" y="689075"/>
            <a:ext cx="8418300" cy="373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360">
                <a:solidFill>
                  <a:schemeClr val="lt1"/>
                </a:solidFill>
                <a:latin typeface="Nunito"/>
                <a:ea typeface="Nunito"/>
                <a:cs typeface="Nunito"/>
                <a:sym typeface="Nunito"/>
              </a:rPr>
              <a:t>Summary of total incident by year for each boro in the data(</a:t>
            </a:r>
            <a:r>
              <a:rPr lang="en" sz="1050">
                <a:solidFill>
                  <a:srgbClr val="D4D4D4"/>
                </a:solidFill>
                <a:highlight>
                  <a:srgbClr val="1E1E1E"/>
                </a:highlight>
                <a:latin typeface="Courier New"/>
                <a:ea typeface="Courier New"/>
                <a:cs typeface="Courier New"/>
                <a:sym typeface="Courier New"/>
              </a:rPr>
              <a:t>getsummary</a:t>
            </a:r>
            <a:r>
              <a:rPr lang="en" sz="1050">
                <a:solidFill>
                  <a:srgbClr val="DCDCDC"/>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'boro'</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'year'</a:t>
            </a:r>
            <a:r>
              <a:rPr lang="en" sz="1050">
                <a:solidFill>
                  <a:srgbClr val="DCDCDC"/>
                </a:solidFill>
                <a:highlight>
                  <a:srgbClr val="1E1E1E"/>
                </a:highlight>
                <a:latin typeface="Courier New"/>
                <a:ea typeface="Courier New"/>
                <a:cs typeface="Courier New"/>
                <a:sym typeface="Courier New"/>
              </a:rPr>
              <a:t>)</a:t>
            </a:r>
            <a:r>
              <a:rPr lang="en" sz="1360">
                <a:solidFill>
                  <a:schemeClr val="lt1"/>
                </a:solidFill>
                <a:latin typeface="Nunito"/>
                <a:ea typeface="Nunito"/>
                <a:cs typeface="Nunito"/>
                <a:sym typeface="Nunito"/>
              </a:rPr>
              <a:t>)</a:t>
            </a:r>
            <a:endParaRPr sz="1550">
              <a:solidFill>
                <a:srgbClr val="CE9178"/>
              </a:solidFill>
              <a:highlight>
                <a:srgbClr val="1E1E1E"/>
              </a:highlight>
              <a:latin typeface="Courier New"/>
              <a:ea typeface="Courier New"/>
              <a:cs typeface="Courier New"/>
              <a:sym typeface="Courier New"/>
            </a:endParaRPr>
          </a:p>
        </p:txBody>
      </p:sp>
      <p:pic>
        <p:nvPicPr>
          <p:cNvPr id="347" name="Google Shape;347;p22"/>
          <p:cNvPicPr preferRelativeResize="0"/>
          <p:nvPr/>
        </p:nvPicPr>
        <p:blipFill>
          <a:blip r:embed="rId3">
            <a:alphaModFix/>
          </a:blip>
          <a:stretch>
            <a:fillRect/>
          </a:stretch>
        </p:blipFill>
        <p:spPr>
          <a:xfrm>
            <a:off x="1627300" y="1440925"/>
            <a:ext cx="5488400" cy="3454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51" name="Shape 351"/>
        <p:cNvGrpSpPr/>
        <p:nvPr/>
      </p:nvGrpSpPr>
      <p:grpSpPr>
        <a:xfrm>
          <a:off x="0" y="0"/>
          <a:ext cx="0" cy="0"/>
          <a:chOff x="0" y="0"/>
          <a:chExt cx="0" cy="0"/>
        </a:xfrm>
      </p:grpSpPr>
      <p:sp>
        <p:nvSpPr>
          <p:cNvPr id="352" name="Google Shape;352;p23"/>
          <p:cNvSpPr txBox="1"/>
          <p:nvPr>
            <p:ph idx="1" type="subTitle"/>
          </p:nvPr>
        </p:nvSpPr>
        <p:spPr>
          <a:xfrm>
            <a:off x="469275" y="78625"/>
            <a:ext cx="4255500" cy="695400"/>
          </a:xfrm>
          <a:prstGeom prst="rect">
            <a:avLst/>
          </a:prstGeom>
          <a:noFill/>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t/>
            </a:r>
            <a:endParaRPr sz="6557"/>
          </a:p>
          <a:p>
            <a:pPr indent="0" lvl="0" marL="0" rtl="0" algn="l">
              <a:spcBef>
                <a:spcPts val="0"/>
              </a:spcBef>
              <a:spcAft>
                <a:spcPts val="0"/>
              </a:spcAft>
              <a:buNone/>
            </a:pPr>
            <a:r>
              <a:t/>
            </a:r>
            <a:endParaRPr/>
          </a:p>
        </p:txBody>
      </p:sp>
      <p:pic>
        <p:nvPicPr>
          <p:cNvPr id="353" name="Google Shape;353;p23"/>
          <p:cNvPicPr preferRelativeResize="0"/>
          <p:nvPr/>
        </p:nvPicPr>
        <p:blipFill>
          <a:blip r:embed="rId3">
            <a:alphaModFix/>
          </a:blip>
          <a:stretch>
            <a:fillRect/>
          </a:stretch>
        </p:blipFill>
        <p:spPr>
          <a:xfrm>
            <a:off x="3769225" y="78613"/>
            <a:ext cx="3239775" cy="2826875"/>
          </a:xfrm>
          <a:prstGeom prst="rect">
            <a:avLst/>
          </a:prstGeom>
          <a:noFill/>
          <a:ln>
            <a:noFill/>
          </a:ln>
        </p:spPr>
      </p:pic>
      <p:pic>
        <p:nvPicPr>
          <p:cNvPr id="354" name="Google Shape;354;p23"/>
          <p:cNvPicPr preferRelativeResize="0"/>
          <p:nvPr/>
        </p:nvPicPr>
        <p:blipFill>
          <a:blip r:embed="rId4">
            <a:alphaModFix/>
          </a:blip>
          <a:stretch>
            <a:fillRect/>
          </a:stretch>
        </p:blipFill>
        <p:spPr>
          <a:xfrm>
            <a:off x="2028425" y="2483163"/>
            <a:ext cx="3104250" cy="2708625"/>
          </a:xfrm>
          <a:prstGeom prst="rect">
            <a:avLst/>
          </a:prstGeom>
          <a:noFill/>
          <a:ln>
            <a:noFill/>
          </a:ln>
        </p:spPr>
      </p:pic>
      <p:pic>
        <p:nvPicPr>
          <p:cNvPr id="355" name="Google Shape;355;p23"/>
          <p:cNvPicPr preferRelativeResize="0"/>
          <p:nvPr/>
        </p:nvPicPr>
        <p:blipFill>
          <a:blip r:embed="rId5">
            <a:alphaModFix/>
          </a:blip>
          <a:stretch>
            <a:fillRect/>
          </a:stretch>
        </p:blipFill>
        <p:spPr>
          <a:xfrm>
            <a:off x="5954516" y="2483174"/>
            <a:ext cx="3189485" cy="2782950"/>
          </a:xfrm>
          <a:prstGeom prst="rect">
            <a:avLst/>
          </a:prstGeom>
          <a:noFill/>
          <a:ln>
            <a:noFill/>
          </a:ln>
        </p:spPr>
      </p:pic>
      <p:sp>
        <p:nvSpPr>
          <p:cNvPr id="356" name="Google Shape;356;p23"/>
          <p:cNvSpPr txBox="1"/>
          <p:nvPr>
            <p:ph type="ctrTitle"/>
          </p:nvPr>
        </p:nvSpPr>
        <p:spPr>
          <a:xfrm>
            <a:off x="171925" y="-60453"/>
            <a:ext cx="3780300" cy="1356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3200"/>
              <a:t>Visualization</a:t>
            </a:r>
            <a:endParaRPr sz="3200"/>
          </a:p>
        </p:txBody>
      </p:sp>
      <p:sp>
        <p:nvSpPr>
          <p:cNvPr id="357" name="Google Shape;357;p23"/>
          <p:cNvSpPr txBox="1"/>
          <p:nvPr/>
        </p:nvSpPr>
        <p:spPr>
          <a:xfrm>
            <a:off x="108925" y="1336400"/>
            <a:ext cx="3660300" cy="616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60">
                <a:solidFill>
                  <a:schemeClr val="lt1"/>
                </a:solidFill>
                <a:latin typeface="Nunito"/>
                <a:ea typeface="Nunito"/>
                <a:cs typeface="Nunito"/>
                <a:sym typeface="Nunito"/>
              </a:rPr>
              <a:t>The percentage of total incident tends</a:t>
            </a:r>
            <a:endParaRPr sz="1560">
              <a:solidFill>
                <a:schemeClr val="lt1"/>
              </a:solidFill>
              <a:latin typeface="Nunito"/>
              <a:ea typeface="Nunito"/>
              <a:cs typeface="Nunito"/>
              <a:sym typeface="Nunito"/>
            </a:endParaRPr>
          </a:p>
          <a:p>
            <a:pPr indent="0" lvl="0" marL="0" rtl="0" algn="l">
              <a:lnSpc>
                <a:spcPct val="90000"/>
              </a:lnSpc>
              <a:spcBef>
                <a:spcPts val="0"/>
              </a:spcBef>
              <a:spcAft>
                <a:spcPts val="0"/>
              </a:spcAft>
              <a:buNone/>
            </a:pPr>
            <a:r>
              <a:rPr lang="en" sz="1560">
                <a:solidFill>
                  <a:schemeClr val="lt1"/>
                </a:solidFill>
                <a:latin typeface="Nunito"/>
                <a:ea typeface="Nunito"/>
                <a:cs typeface="Nunito"/>
                <a:sym typeface="Nunito"/>
              </a:rPr>
              <a:t>t</a:t>
            </a:r>
            <a:r>
              <a:rPr lang="en" sz="1560">
                <a:solidFill>
                  <a:schemeClr val="lt1"/>
                </a:solidFill>
                <a:latin typeface="Nunito"/>
                <a:ea typeface="Nunito"/>
                <a:cs typeface="Nunito"/>
                <a:sym typeface="Nunito"/>
              </a:rPr>
              <a:t>o stay constant over time. </a:t>
            </a:r>
            <a:endParaRPr sz="1560">
              <a:solidFill>
                <a:schemeClr val="lt1"/>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pic>
        <p:nvPicPr>
          <p:cNvPr id="362" name="Google Shape;362;p24"/>
          <p:cNvPicPr preferRelativeResize="0"/>
          <p:nvPr/>
        </p:nvPicPr>
        <p:blipFill>
          <a:blip r:embed="rId3">
            <a:alphaModFix/>
          </a:blip>
          <a:stretch>
            <a:fillRect/>
          </a:stretch>
        </p:blipFill>
        <p:spPr>
          <a:xfrm>
            <a:off x="3028650" y="1422525"/>
            <a:ext cx="5753100" cy="3676650"/>
          </a:xfrm>
          <a:prstGeom prst="rect">
            <a:avLst/>
          </a:prstGeom>
          <a:noFill/>
          <a:ln>
            <a:noFill/>
          </a:ln>
        </p:spPr>
      </p:pic>
      <p:pic>
        <p:nvPicPr>
          <p:cNvPr id="363" name="Google Shape;363;p24"/>
          <p:cNvPicPr preferRelativeResize="0"/>
          <p:nvPr/>
        </p:nvPicPr>
        <p:blipFill>
          <a:blip r:embed="rId4">
            <a:alphaModFix/>
          </a:blip>
          <a:stretch>
            <a:fillRect/>
          </a:stretch>
        </p:blipFill>
        <p:spPr>
          <a:xfrm>
            <a:off x="691700" y="2137450"/>
            <a:ext cx="1586375" cy="2499525"/>
          </a:xfrm>
          <a:prstGeom prst="rect">
            <a:avLst/>
          </a:prstGeom>
          <a:noFill/>
          <a:ln>
            <a:noFill/>
          </a:ln>
        </p:spPr>
      </p:pic>
      <p:sp>
        <p:nvSpPr>
          <p:cNvPr id="364" name="Google Shape;364;p24"/>
          <p:cNvSpPr txBox="1"/>
          <p:nvPr/>
        </p:nvSpPr>
        <p:spPr>
          <a:xfrm>
            <a:off x="599925" y="591325"/>
            <a:ext cx="8418300" cy="400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60">
                <a:solidFill>
                  <a:schemeClr val="lt1"/>
                </a:solidFill>
                <a:latin typeface="Nunito"/>
                <a:ea typeface="Nunito"/>
                <a:cs typeface="Nunito"/>
                <a:sym typeface="Nunito"/>
              </a:rPr>
              <a:t>As expected, shooting tends to occur at night.</a:t>
            </a:r>
            <a:endParaRPr sz="1750">
              <a:solidFill>
                <a:srgbClr val="CE9178"/>
              </a:solidFill>
              <a:highlight>
                <a:srgbClr val="1E1E1E"/>
              </a:highlight>
              <a:latin typeface="Courier New"/>
              <a:ea typeface="Courier New"/>
              <a:cs typeface="Courier New"/>
              <a:sym typeface="Courier New"/>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25"/>
          <p:cNvSpPr txBox="1"/>
          <p:nvPr>
            <p:ph idx="1" type="subTitle"/>
          </p:nvPr>
        </p:nvSpPr>
        <p:spPr>
          <a:xfrm>
            <a:off x="824000" y="3596300"/>
            <a:ext cx="4255500" cy="695400"/>
          </a:xfrm>
          <a:prstGeom prst="rect">
            <a:avLst/>
          </a:prstGeom>
          <a:noFill/>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t/>
            </a:r>
            <a:endParaRPr sz="6557"/>
          </a:p>
          <a:p>
            <a:pPr indent="0" lvl="0" marL="0" rtl="0" algn="l">
              <a:spcBef>
                <a:spcPts val="0"/>
              </a:spcBef>
              <a:spcAft>
                <a:spcPts val="0"/>
              </a:spcAft>
              <a:buNone/>
            </a:pPr>
            <a:r>
              <a:t/>
            </a:r>
            <a:endParaRPr/>
          </a:p>
        </p:txBody>
      </p:sp>
      <p:pic>
        <p:nvPicPr>
          <p:cNvPr id="370" name="Google Shape;370;p25"/>
          <p:cNvPicPr preferRelativeResize="0"/>
          <p:nvPr/>
        </p:nvPicPr>
        <p:blipFill>
          <a:blip r:embed="rId3">
            <a:alphaModFix/>
          </a:blip>
          <a:stretch>
            <a:fillRect/>
          </a:stretch>
        </p:blipFill>
        <p:spPr>
          <a:xfrm>
            <a:off x="137575" y="2102575"/>
            <a:ext cx="2985975" cy="3081175"/>
          </a:xfrm>
          <a:prstGeom prst="rect">
            <a:avLst/>
          </a:prstGeom>
          <a:noFill/>
          <a:ln>
            <a:noFill/>
          </a:ln>
        </p:spPr>
      </p:pic>
      <p:pic>
        <p:nvPicPr>
          <p:cNvPr id="371" name="Google Shape;371;p25"/>
          <p:cNvPicPr preferRelativeResize="0"/>
          <p:nvPr/>
        </p:nvPicPr>
        <p:blipFill>
          <a:blip r:embed="rId4">
            <a:alphaModFix/>
          </a:blip>
          <a:stretch>
            <a:fillRect/>
          </a:stretch>
        </p:blipFill>
        <p:spPr>
          <a:xfrm>
            <a:off x="3193500" y="2173025"/>
            <a:ext cx="2892325" cy="3010725"/>
          </a:xfrm>
          <a:prstGeom prst="rect">
            <a:avLst/>
          </a:prstGeom>
          <a:noFill/>
          <a:ln>
            <a:noFill/>
          </a:ln>
        </p:spPr>
      </p:pic>
      <p:pic>
        <p:nvPicPr>
          <p:cNvPr id="372" name="Google Shape;372;p25"/>
          <p:cNvPicPr preferRelativeResize="0"/>
          <p:nvPr/>
        </p:nvPicPr>
        <p:blipFill>
          <a:blip r:embed="rId5">
            <a:alphaModFix/>
          </a:blip>
          <a:stretch>
            <a:fillRect/>
          </a:stretch>
        </p:blipFill>
        <p:spPr>
          <a:xfrm>
            <a:off x="6294375" y="2102572"/>
            <a:ext cx="2781450" cy="2895300"/>
          </a:xfrm>
          <a:prstGeom prst="rect">
            <a:avLst/>
          </a:prstGeom>
          <a:noFill/>
          <a:ln>
            <a:noFill/>
          </a:ln>
        </p:spPr>
      </p:pic>
      <p:sp>
        <p:nvSpPr>
          <p:cNvPr id="373" name="Google Shape;373;p25"/>
          <p:cNvSpPr txBox="1"/>
          <p:nvPr>
            <p:ph type="ctrTitle"/>
          </p:nvPr>
        </p:nvSpPr>
        <p:spPr>
          <a:xfrm>
            <a:off x="196075" y="-68503"/>
            <a:ext cx="3780300" cy="1356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3200"/>
              <a:t>Visualization</a:t>
            </a:r>
            <a:endParaRPr sz="3200"/>
          </a:p>
        </p:txBody>
      </p:sp>
      <p:sp>
        <p:nvSpPr>
          <p:cNvPr id="374" name="Google Shape;374;p25"/>
          <p:cNvSpPr txBox="1"/>
          <p:nvPr/>
        </p:nvSpPr>
        <p:spPr>
          <a:xfrm>
            <a:off x="430513" y="1243325"/>
            <a:ext cx="8418300" cy="400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60">
                <a:solidFill>
                  <a:schemeClr val="lt1"/>
                </a:solidFill>
                <a:latin typeface="Nunito"/>
                <a:ea typeface="Nunito"/>
                <a:cs typeface="Nunito"/>
                <a:sym typeface="Nunito"/>
              </a:rPr>
              <a:t>Most of shooters were male and percentage stays constant over time.</a:t>
            </a:r>
            <a:endParaRPr sz="1750">
              <a:solidFill>
                <a:srgbClr val="CE9178"/>
              </a:solidFill>
              <a:highlight>
                <a:srgbClr val="1E1E1E"/>
              </a:highlight>
              <a:latin typeface="Courier New"/>
              <a:ea typeface="Courier New"/>
              <a:cs typeface="Courier New"/>
              <a:sym typeface="Courier Ne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pic>
        <p:nvPicPr>
          <p:cNvPr id="379" name="Google Shape;379;p26"/>
          <p:cNvPicPr preferRelativeResize="0"/>
          <p:nvPr/>
        </p:nvPicPr>
        <p:blipFill>
          <a:blip r:embed="rId3">
            <a:alphaModFix/>
          </a:blip>
          <a:stretch>
            <a:fillRect/>
          </a:stretch>
        </p:blipFill>
        <p:spPr>
          <a:xfrm>
            <a:off x="280575" y="2329349"/>
            <a:ext cx="4177975" cy="2688776"/>
          </a:xfrm>
          <a:prstGeom prst="rect">
            <a:avLst/>
          </a:prstGeom>
          <a:noFill/>
          <a:ln>
            <a:noFill/>
          </a:ln>
        </p:spPr>
      </p:pic>
      <p:pic>
        <p:nvPicPr>
          <p:cNvPr id="380" name="Google Shape;380;p26"/>
          <p:cNvPicPr preferRelativeResize="0"/>
          <p:nvPr/>
        </p:nvPicPr>
        <p:blipFill>
          <a:blip r:embed="rId4">
            <a:alphaModFix/>
          </a:blip>
          <a:stretch>
            <a:fillRect/>
          </a:stretch>
        </p:blipFill>
        <p:spPr>
          <a:xfrm>
            <a:off x="4572000" y="2329349"/>
            <a:ext cx="4177975" cy="2688775"/>
          </a:xfrm>
          <a:prstGeom prst="rect">
            <a:avLst/>
          </a:prstGeom>
          <a:noFill/>
          <a:ln>
            <a:noFill/>
          </a:ln>
        </p:spPr>
      </p:pic>
      <p:sp>
        <p:nvSpPr>
          <p:cNvPr id="381" name="Google Shape;381;p26"/>
          <p:cNvSpPr txBox="1"/>
          <p:nvPr>
            <p:ph type="ctrTitle"/>
          </p:nvPr>
        </p:nvSpPr>
        <p:spPr>
          <a:xfrm>
            <a:off x="196075" y="7697"/>
            <a:ext cx="3780300" cy="1356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3200"/>
              <a:t>Visualization</a:t>
            </a:r>
            <a:endParaRPr sz="3200"/>
          </a:p>
        </p:txBody>
      </p:sp>
      <p:sp>
        <p:nvSpPr>
          <p:cNvPr id="382" name="Google Shape;382;p26"/>
          <p:cNvSpPr txBox="1"/>
          <p:nvPr/>
        </p:nvSpPr>
        <p:spPr>
          <a:xfrm>
            <a:off x="430513" y="1319525"/>
            <a:ext cx="8418300" cy="616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60">
                <a:solidFill>
                  <a:schemeClr val="lt1"/>
                </a:solidFill>
                <a:latin typeface="Nunito"/>
                <a:ea typeface="Nunito"/>
                <a:cs typeface="Nunito"/>
                <a:sym typeface="Nunito"/>
              </a:rPr>
              <a:t>Here we show the percentage for each age group for different location, both shooter and victim data shown here. </a:t>
            </a:r>
            <a:endParaRPr sz="1750">
              <a:solidFill>
                <a:srgbClr val="CE9178"/>
              </a:solidFill>
              <a:highlight>
                <a:srgbClr val="1E1E1E"/>
              </a:highlight>
              <a:latin typeface="Courier New"/>
              <a:ea typeface="Courier New"/>
              <a:cs typeface="Courier New"/>
              <a:sym typeface="Courier New"/>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27"/>
          <p:cNvSpPr txBox="1"/>
          <p:nvPr>
            <p:ph type="ctrTitle"/>
          </p:nvPr>
        </p:nvSpPr>
        <p:spPr>
          <a:xfrm>
            <a:off x="993050" y="-217350"/>
            <a:ext cx="75312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140"/>
              <a:t>Code for mapping each incident location by latitude and longitude</a:t>
            </a:r>
            <a:endParaRPr sz="2140"/>
          </a:p>
        </p:txBody>
      </p:sp>
      <p:sp>
        <p:nvSpPr>
          <p:cNvPr id="388" name="Google Shape;388;p27"/>
          <p:cNvSpPr txBox="1"/>
          <p:nvPr>
            <p:ph idx="1" type="subTitle"/>
          </p:nvPr>
        </p:nvSpPr>
        <p:spPr>
          <a:xfrm>
            <a:off x="993050" y="1368275"/>
            <a:ext cx="4995900" cy="38718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sz="1200"/>
              <a:t>Function that mapping dataframe b by year a:</a:t>
            </a:r>
            <a:r>
              <a:rPr lang="en" sz="1200"/>
              <a:t> </a:t>
            </a:r>
            <a:endParaRPr sz="1200"/>
          </a:p>
          <a:p>
            <a:pPr indent="0" lvl="0" marL="0" rtl="0" algn="l">
              <a:spcBef>
                <a:spcPts val="0"/>
              </a:spcBef>
              <a:spcAft>
                <a:spcPts val="0"/>
              </a:spcAft>
              <a:buNone/>
            </a:pPr>
            <a:r>
              <a:t/>
            </a:r>
            <a:endParaRPr sz="1200"/>
          </a:p>
          <a:p>
            <a:pPr indent="0" lvl="0" marL="0" rtl="0" algn="l">
              <a:lnSpc>
                <a:spcPct val="135714"/>
              </a:lnSpc>
              <a:spcBef>
                <a:spcPts val="0"/>
              </a:spcBef>
              <a:spcAft>
                <a:spcPts val="0"/>
              </a:spcAft>
              <a:buNone/>
            </a:pPr>
            <a:r>
              <a:rPr lang="en" sz="1050">
                <a:solidFill>
                  <a:srgbClr val="569CD6"/>
                </a:solidFill>
                <a:highlight>
                  <a:srgbClr val="1E1E1E"/>
                </a:highlight>
                <a:latin typeface="Courier New"/>
                <a:ea typeface="Courier New"/>
                <a:cs typeface="Courier New"/>
                <a:sym typeface="Courier New"/>
              </a:rPr>
              <a:t>def</a:t>
            </a: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mappingbyyear</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a</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b</a:t>
            </a:r>
            <a:r>
              <a:rPr lang="en" sz="1050">
                <a:solidFill>
                  <a:srgbClr val="D4D4D4"/>
                </a:solidFill>
                <a:highlight>
                  <a:srgbClr val="1E1E1E"/>
                </a:highlight>
                <a:latin typeface="Courier New"/>
                <a:ea typeface="Courier New"/>
                <a:cs typeface="Courier New"/>
                <a:sym typeface="Courier New"/>
              </a:rPr>
              <a:t>)</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year = a</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mydfformap = b</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mydfformap = mydfformap</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mydfformap</a:t>
            </a:r>
            <a:r>
              <a:rPr lang="en" sz="1050">
                <a:solidFill>
                  <a:srgbClr val="DCDCDC"/>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'year'</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==year</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latitude =  np.float_</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mydfformap.latitude.values.tolist</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longitude =  np.float_</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mydfformap.longitude.values.tolist</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map_box = </a:t>
            </a:r>
            <a:r>
              <a:rPr lang="en" sz="1050">
                <a:solidFill>
                  <a:srgbClr val="DCDCDC"/>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-74.4331</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-73.5267</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40.4673</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40.9270</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map_img = plt.imread</a:t>
            </a:r>
            <a:r>
              <a:rPr lang="en" sz="1050">
                <a:solidFill>
                  <a:srgbClr val="DCDCDC"/>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'map.png'</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fig</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 ax = plt.subplots</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ax.scatter</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longitude</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 latitude</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ax.set_ylim</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map_box</a:t>
            </a:r>
            <a:r>
              <a:rPr lang="en" sz="1050">
                <a:solidFill>
                  <a:srgbClr val="DCDCDC"/>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2</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 map_box</a:t>
            </a:r>
            <a:r>
              <a:rPr lang="en" sz="1050">
                <a:solidFill>
                  <a:srgbClr val="DCDCDC"/>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3</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ax.set_xlim</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map_box</a:t>
            </a:r>
            <a:r>
              <a:rPr lang="en" sz="1050">
                <a:solidFill>
                  <a:srgbClr val="DCDCDC"/>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0</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 map_box</a:t>
            </a:r>
            <a:r>
              <a:rPr lang="en" sz="1050">
                <a:solidFill>
                  <a:srgbClr val="DCDCDC"/>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ax.imshow</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map_img</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 extent=map_box</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 alpha=</a:t>
            </a:r>
            <a:r>
              <a:rPr lang="en" sz="1050">
                <a:solidFill>
                  <a:srgbClr val="B5CEA8"/>
                </a:solidFill>
                <a:highlight>
                  <a:srgbClr val="1E1E1E"/>
                </a:highlight>
                <a:latin typeface="Courier New"/>
                <a:ea typeface="Courier New"/>
                <a:cs typeface="Courier New"/>
                <a:sym typeface="Courier New"/>
              </a:rPr>
              <a:t>0.9</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plt.title</a:t>
            </a:r>
            <a:r>
              <a:rPr lang="en" sz="1050">
                <a:solidFill>
                  <a:srgbClr val="DCDCDC"/>
                </a:solidFill>
                <a:highlight>
                  <a:srgbClr val="1E1E1E"/>
                </a:highlight>
                <a:latin typeface="Courier New"/>
                <a:ea typeface="Courier New"/>
                <a:cs typeface="Courier New"/>
                <a:sym typeface="Courier New"/>
              </a:rPr>
              <a:t>(</a:t>
            </a:r>
            <a:r>
              <a:rPr lang="en" sz="1050">
                <a:solidFill>
                  <a:srgbClr val="569CD6"/>
                </a:solidFill>
                <a:highlight>
                  <a:srgbClr val="1E1E1E"/>
                </a:highlight>
                <a:latin typeface="Courier New"/>
                <a:ea typeface="Courier New"/>
                <a:cs typeface="Courier New"/>
                <a:sym typeface="Courier New"/>
              </a:rPr>
              <a:t>f</a:t>
            </a:r>
            <a:r>
              <a:rPr lang="en" sz="1050">
                <a:solidFill>
                  <a:srgbClr val="CE9178"/>
                </a:solidFill>
                <a:highlight>
                  <a:srgbClr val="1E1E1E"/>
                </a:highlight>
                <a:latin typeface="Courier New"/>
                <a:ea typeface="Courier New"/>
                <a:cs typeface="Courier New"/>
                <a:sym typeface="Courier New"/>
              </a:rPr>
              <a:t>'Year: </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year</a:t>
            </a:r>
            <a:r>
              <a:rPr lang="en" sz="1050">
                <a:solidFill>
                  <a:srgbClr val="DCDCDC"/>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plt.rc</a:t>
            </a:r>
            <a:r>
              <a:rPr lang="en" sz="1050">
                <a:solidFill>
                  <a:srgbClr val="DCDCDC"/>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'figure'</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figsize=</a:t>
            </a:r>
            <a:r>
              <a:rPr lang="en" sz="1050">
                <a:solidFill>
                  <a:srgbClr val="DCDCDC"/>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15</a:t>
            </a:r>
            <a:r>
              <a:rPr lang="en" sz="1050">
                <a:solidFill>
                  <a:srgbClr val="DCDCDC"/>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15</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plt.savefig</a:t>
            </a:r>
            <a:r>
              <a:rPr lang="en" sz="1050">
                <a:solidFill>
                  <a:srgbClr val="DCDCDC"/>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"mad_mod.png"</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plt.show</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pic>
        <p:nvPicPr>
          <p:cNvPr id="393" name="Google Shape;393;p28"/>
          <p:cNvPicPr preferRelativeResize="0"/>
          <p:nvPr/>
        </p:nvPicPr>
        <p:blipFill>
          <a:blip r:embed="rId3">
            <a:alphaModFix/>
          </a:blip>
          <a:stretch>
            <a:fillRect/>
          </a:stretch>
        </p:blipFill>
        <p:spPr>
          <a:xfrm>
            <a:off x="181975" y="199025"/>
            <a:ext cx="4185150" cy="2239999"/>
          </a:xfrm>
          <a:prstGeom prst="rect">
            <a:avLst/>
          </a:prstGeom>
          <a:noFill/>
          <a:ln>
            <a:noFill/>
          </a:ln>
        </p:spPr>
      </p:pic>
      <p:pic>
        <p:nvPicPr>
          <p:cNvPr id="394" name="Google Shape;394;p28"/>
          <p:cNvPicPr preferRelativeResize="0"/>
          <p:nvPr/>
        </p:nvPicPr>
        <p:blipFill>
          <a:blip r:embed="rId4">
            <a:alphaModFix/>
          </a:blip>
          <a:stretch>
            <a:fillRect/>
          </a:stretch>
        </p:blipFill>
        <p:spPr>
          <a:xfrm>
            <a:off x="4527200" y="199031"/>
            <a:ext cx="4185150" cy="2239994"/>
          </a:xfrm>
          <a:prstGeom prst="rect">
            <a:avLst/>
          </a:prstGeom>
          <a:noFill/>
          <a:ln>
            <a:noFill/>
          </a:ln>
        </p:spPr>
      </p:pic>
      <p:pic>
        <p:nvPicPr>
          <p:cNvPr id="395" name="Google Shape;395;p28"/>
          <p:cNvPicPr preferRelativeResize="0"/>
          <p:nvPr/>
        </p:nvPicPr>
        <p:blipFill>
          <a:blip r:embed="rId5">
            <a:alphaModFix/>
          </a:blip>
          <a:stretch>
            <a:fillRect/>
          </a:stretch>
        </p:blipFill>
        <p:spPr>
          <a:xfrm>
            <a:off x="2199475" y="2571740"/>
            <a:ext cx="4419600" cy="236548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pic>
        <p:nvPicPr>
          <p:cNvPr id="400" name="Google Shape;400;p29"/>
          <p:cNvPicPr preferRelativeResize="0"/>
          <p:nvPr/>
        </p:nvPicPr>
        <p:blipFill>
          <a:blip r:embed="rId3">
            <a:alphaModFix/>
          </a:blip>
          <a:stretch>
            <a:fillRect/>
          </a:stretch>
        </p:blipFill>
        <p:spPr>
          <a:xfrm>
            <a:off x="226300" y="2820225"/>
            <a:ext cx="4078875" cy="2183125"/>
          </a:xfrm>
          <a:prstGeom prst="rect">
            <a:avLst/>
          </a:prstGeom>
          <a:noFill/>
          <a:ln>
            <a:noFill/>
          </a:ln>
        </p:spPr>
      </p:pic>
      <p:pic>
        <p:nvPicPr>
          <p:cNvPr id="401" name="Google Shape;401;p29"/>
          <p:cNvPicPr preferRelativeResize="0"/>
          <p:nvPr/>
        </p:nvPicPr>
        <p:blipFill>
          <a:blip r:embed="rId4">
            <a:alphaModFix/>
          </a:blip>
          <a:stretch>
            <a:fillRect/>
          </a:stretch>
        </p:blipFill>
        <p:spPr>
          <a:xfrm>
            <a:off x="4630800" y="2820225"/>
            <a:ext cx="4078875" cy="2183120"/>
          </a:xfrm>
          <a:prstGeom prst="rect">
            <a:avLst/>
          </a:prstGeom>
          <a:noFill/>
          <a:ln>
            <a:noFill/>
          </a:ln>
        </p:spPr>
      </p:pic>
      <p:pic>
        <p:nvPicPr>
          <p:cNvPr id="402" name="Google Shape;402;p29"/>
          <p:cNvPicPr preferRelativeResize="0"/>
          <p:nvPr/>
        </p:nvPicPr>
        <p:blipFill>
          <a:blip r:embed="rId5">
            <a:alphaModFix/>
          </a:blip>
          <a:stretch>
            <a:fillRect/>
          </a:stretch>
        </p:blipFill>
        <p:spPr>
          <a:xfrm>
            <a:off x="226325" y="351925"/>
            <a:ext cx="4078862" cy="2183125"/>
          </a:xfrm>
          <a:prstGeom prst="rect">
            <a:avLst/>
          </a:prstGeom>
          <a:noFill/>
          <a:ln>
            <a:noFill/>
          </a:ln>
        </p:spPr>
      </p:pic>
      <p:pic>
        <p:nvPicPr>
          <p:cNvPr id="403" name="Google Shape;403;p29"/>
          <p:cNvPicPr preferRelativeResize="0"/>
          <p:nvPr/>
        </p:nvPicPr>
        <p:blipFill>
          <a:blip r:embed="rId6">
            <a:alphaModFix/>
          </a:blip>
          <a:stretch>
            <a:fillRect/>
          </a:stretch>
        </p:blipFill>
        <p:spPr>
          <a:xfrm>
            <a:off x="4630800" y="351925"/>
            <a:ext cx="4078851" cy="218310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0"/>
          <p:cNvSpPr txBox="1"/>
          <p:nvPr>
            <p:ph type="ctrTitle"/>
          </p:nvPr>
        </p:nvSpPr>
        <p:spPr>
          <a:xfrm>
            <a:off x="646925" y="52250"/>
            <a:ext cx="78693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3300"/>
              <a:t>Linear Regression of Y(total incident) against X1(total complaint) and X2(total arrest)</a:t>
            </a:r>
            <a:r>
              <a:rPr lang="en" sz="3300"/>
              <a:t> </a:t>
            </a:r>
            <a:endParaRPr sz="3300"/>
          </a:p>
        </p:txBody>
      </p:sp>
      <p:sp>
        <p:nvSpPr>
          <p:cNvPr id="409" name="Google Shape;409;p30"/>
          <p:cNvSpPr txBox="1"/>
          <p:nvPr>
            <p:ph idx="1" type="subTitle"/>
          </p:nvPr>
        </p:nvSpPr>
        <p:spPr>
          <a:xfrm>
            <a:off x="646925" y="1925150"/>
            <a:ext cx="4617600" cy="2730000"/>
          </a:xfrm>
          <a:prstGeom prst="rect">
            <a:avLst/>
          </a:prstGeom>
          <a:noFill/>
        </p:spPr>
        <p:txBody>
          <a:bodyPr anchorCtr="0" anchor="t" bIns="91425" lIns="91425" spcFirstLastPara="1" rIns="91425" wrap="square" tIns="91425">
            <a:normAutofit/>
          </a:bodyPr>
          <a:lstStyle/>
          <a:p>
            <a:pPr indent="0" lvl="0" marL="0" rtl="0" algn="l">
              <a:spcBef>
                <a:spcPts val="0"/>
              </a:spcBef>
              <a:spcAft>
                <a:spcPts val="0"/>
              </a:spcAft>
              <a:buNone/>
            </a:pPr>
            <a:r>
              <a:rPr lang="en" sz="1200"/>
              <a:t>We are trying to study the shooting history data(Y) with complaint </a:t>
            </a:r>
            <a:r>
              <a:rPr lang="en" sz="1200"/>
              <a:t>history data(X1) and arrest history data(X1) to see if there is a relation between Y~X1+X2. We filter out the year of </a:t>
            </a:r>
            <a:r>
              <a:rPr b="1" lang="en" sz="1400"/>
              <a:t>2016 and 2017</a:t>
            </a:r>
            <a:r>
              <a:rPr lang="en" sz="1200"/>
              <a:t> for all three data sets due to data processing limitation(5 Million rows). After that, we group the datas based on latitude and longitude and count the total cases for each [latitude, longitude]. Then we merge three dataframes into one dataframe based on latitude and longitude.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Next we do a scatter plot of Y against X1 and X2. </a:t>
            </a:r>
            <a:endParaRPr sz="1200"/>
          </a:p>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1"/>
          <p:cNvSpPr txBox="1"/>
          <p:nvPr>
            <p:ph type="ctrTitle"/>
          </p:nvPr>
        </p:nvSpPr>
        <p:spPr>
          <a:xfrm>
            <a:off x="1172250" y="-261662"/>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3D Scatter plot </a:t>
            </a:r>
            <a:endParaRPr/>
          </a:p>
        </p:txBody>
      </p:sp>
      <p:sp>
        <p:nvSpPr>
          <p:cNvPr id="415" name="Google Shape;415;p31"/>
          <p:cNvSpPr txBox="1"/>
          <p:nvPr>
            <p:ph idx="1" type="subTitle"/>
          </p:nvPr>
        </p:nvSpPr>
        <p:spPr>
          <a:xfrm>
            <a:off x="824000" y="3596300"/>
            <a:ext cx="4255500" cy="695400"/>
          </a:xfrm>
          <a:prstGeom prst="rect">
            <a:avLst/>
          </a:prstGeom>
          <a:noFill/>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t/>
            </a:r>
            <a:endParaRPr sz="6557"/>
          </a:p>
          <a:p>
            <a:pPr indent="0" lvl="0" marL="0" rtl="0" algn="l">
              <a:spcBef>
                <a:spcPts val="0"/>
              </a:spcBef>
              <a:spcAft>
                <a:spcPts val="0"/>
              </a:spcAft>
              <a:buNone/>
            </a:pPr>
            <a:r>
              <a:t/>
            </a:r>
            <a:endParaRPr/>
          </a:p>
        </p:txBody>
      </p:sp>
      <p:pic>
        <p:nvPicPr>
          <p:cNvPr id="416" name="Google Shape;416;p31"/>
          <p:cNvPicPr preferRelativeResize="0"/>
          <p:nvPr/>
        </p:nvPicPr>
        <p:blipFill>
          <a:blip r:embed="rId3">
            <a:alphaModFix/>
          </a:blip>
          <a:stretch>
            <a:fillRect/>
          </a:stretch>
        </p:blipFill>
        <p:spPr>
          <a:xfrm>
            <a:off x="262675" y="1021950"/>
            <a:ext cx="5251226" cy="3959349"/>
          </a:xfrm>
          <a:prstGeom prst="rect">
            <a:avLst/>
          </a:prstGeom>
          <a:noFill/>
          <a:ln>
            <a:noFill/>
          </a:ln>
        </p:spPr>
      </p:pic>
      <p:sp>
        <p:nvSpPr>
          <p:cNvPr id="417" name="Google Shape;417;p31"/>
          <p:cNvSpPr txBox="1"/>
          <p:nvPr>
            <p:ph idx="1" type="subTitle"/>
          </p:nvPr>
        </p:nvSpPr>
        <p:spPr>
          <a:xfrm>
            <a:off x="5876125" y="2931325"/>
            <a:ext cx="2986500" cy="2124000"/>
          </a:xfrm>
          <a:prstGeom prst="rect">
            <a:avLst/>
          </a:prstGeom>
          <a:noFill/>
        </p:spPr>
        <p:txBody>
          <a:bodyPr anchorCtr="0" anchor="t" bIns="91425" lIns="91425" spcFirstLastPara="1" rIns="91425" wrap="square" tIns="91425">
            <a:normAutofit/>
          </a:bodyPr>
          <a:lstStyle/>
          <a:p>
            <a:pPr indent="0" lvl="0" marL="0" rtl="0" algn="l">
              <a:spcBef>
                <a:spcPts val="0"/>
              </a:spcBef>
              <a:spcAft>
                <a:spcPts val="0"/>
              </a:spcAft>
              <a:buNone/>
            </a:pPr>
            <a:r>
              <a:rPr lang="en" sz="1400"/>
              <a:t>We see there is relation of between Y and X1, X2. </a:t>
            </a:r>
            <a:endParaRPr sz="1400"/>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ctrTitle"/>
          </p:nvPr>
        </p:nvSpPr>
        <p:spPr>
          <a:xfrm>
            <a:off x="860950" y="47125"/>
            <a:ext cx="65514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Data: Json API to DataFrame</a:t>
            </a:r>
            <a:endParaRPr/>
          </a:p>
          <a:p>
            <a:pPr indent="0" lvl="0" marL="0" rtl="0" algn="l">
              <a:spcBef>
                <a:spcPts val="0"/>
              </a:spcBef>
              <a:spcAft>
                <a:spcPts val="0"/>
              </a:spcAft>
              <a:buNone/>
            </a:pPr>
            <a:r>
              <a:t/>
            </a:r>
            <a:endParaRPr/>
          </a:p>
        </p:txBody>
      </p:sp>
      <p:sp>
        <p:nvSpPr>
          <p:cNvPr id="284" name="Google Shape;284;p14"/>
          <p:cNvSpPr txBox="1"/>
          <p:nvPr>
            <p:ph idx="1" type="subTitle"/>
          </p:nvPr>
        </p:nvSpPr>
        <p:spPr>
          <a:xfrm>
            <a:off x="824000" y="3596300"/>
            <a:ext cx="4255500" cy="695400"/>
          </a:xfrm>
          <a:prstGeom prst="rect">
            <a:avLst/>
          </a:prstGeom>
          <a:noFill/>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t/>
            </a:r>
            <a:endParaRPr sz="6557"/>
          </a:p>
          <a:p>
            <a:pPr indent="0" lvl="0" marL="0" rtl="0" algn="l">
              <a:spcBef>
                <a:spcPts val="0"/>
              </a:spcBef>
              <a:spcAft>
                <a:spcPts val="0"/>
              </a:spcAft>
              <a:buNone/>
            </a:pPr>
            <a:r>
              <a:t/>
            </a:r>
            <a:endParaRPr/>
          </a:p>
        </p:txBody>
      </p:sp>
      <p:sp>
        <p:nvSpPr>
          <p:cNvPr id="285" name="Google Shape;285;p14"/>
          <p:cNvSpPr txBox="1"/>
          <p:nvPr/>
        </p:nvSpPr>
        <p:spPr>
          <a:xfrm>
            <a:off x="337500" y="1034875"/>
            <a:ext cx="8469000" cy="525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rPr>
              <a:t>NYPD Shooting Incident Data (Historic) (</a:t>
            </a:r>
            <a:r>
              <a:rPr lang="en">
                <a:solidFill>
                  <a:schemeClr val="lt1"/>
                </a:solidFill>
              </a:rPr>
              <a:t>Rows: 25.6K; Columns: 19; Each row is a Shooting Incident)</a:t>
            </a:r>
            <a:endParaRPr sz="1200">
              <a:solidFill>
                <a:schemeClr val="lt1"/>
              </a:solidFill>
            </a:endParaRPr>
          </a:p>
          <a:p>
            <a:pPr indent="0" lvl="0" marL="0" rtl="0" algn="l">
              <a:spcBef>
                <a:spcPts val="0"/>
              </a:spcBef>
              <a:spcAft>
                <a:spcPts val="0"/>
              </a:spcAft>
              <a:buNone/>
            </a:pPr>
            <a:r>
              <a:rPr lang="en" sz="1200" u="sng">
                <a:solidFill>
                  <a:schemeClr val="lt1"/>
                </a:solidFill>
                <a:hlinkClick r:id="rId3">
                  <a:extLst>
                    <a:ext uri="{A12FA001-AC4F-418D-AE19-62706E023703}">
                      <ahyp:hlinkClr val="tx"/>
                    </a:ext>
                  </a:extLst>
                </a:hlinkClick>
              </a:rPr>
              <a:t>https://data.cityofnewyork.us/Public-Safety/NYPD-Shooting-Incident-Data-Historic-/833y-fsy8</a:t>
            </a:r>
            <a:endParaRPr sz="1200">
              <a:solidFill>
                <a:schemeClr val="lt1"/>
              </a:solidFill>
            </a:endParaRPr>
          </a:p>
          <a:p>
            <a:pPr indent="0" lvl="0" marL="0" rtl="0" algn="l">
              <a:spcBef>
                <a:spcPts val="0"/>
              </a:spcBef>
              <a:spcAft>
                <a:spcPts val="0"/>
              </a:spcAft>
              <a:buNone/>
            </a:pPr>
            <a:r>
              <a:t/>
            </a:r>
            <a:endParaRPr sz="1200">
              <a:solidFill>
                <a:schemeClr val="lt1"/>
              </a:solidFill>
            </a:endParaRPr>
          </a:p>
          <a:p>
            <a:pPr indent="0" lvl="0" marL="0" rtl="0" algn="l">
              <a:spcBef>
                <a:spcPts val="0"/>
              </a:spcBef>
              <a:spcAft>
                <a:spcPts val="0"/>
              </a:spcAft>
              <a:buNone/>
            </a:pPr>
            <a:r>
              <a:rPr lang="en" sz="1200">
                <a:solidFill>
                  <a:schemeClr val="lt1"/>
                </a:solidFill>
              </a:rPr>
              <a:t>NYPD Arrests Data (Historic) (</a:t>
            </a:r>
            <a:r>
              <a:rPr lang="en">
                <a:solidFill>
                  <a:schemeClr val="lt1"/>
                </a:solidFill>
              </a:rPr>
              <a:t>Rows: 5.31M; Columns: 19; Each row is a Arrest in NYC by NYPD</a:t>
            </a:r>
            <a:r>
              <a:rPr lang="en" sz="1200">
                <a:solidFill>
                  <a:schemeClr val="lt1"/>
                </a:solidFill>
              </a:rPr>
              <a:t>)</a:t>
            </a:r>
            <a:endParaRPr sz="1200">
              <a:solidFill>
                <a:schemeClr val="lt1"/>
              </a:solidFill>
            </a:endParaRPr>
          </a:p>
          <a:p>
            <a:pPr indent="0" lvl="0" marL="0" rtl="0" algn="l">
              <a:spcBef>
                <a:spcPts val="0"/>
              </a:spcBef>
              <a:spcAft>
                <a:spcPts val="0"/>
              </a:spcAft>
              <a:buNone/>
            </a:pPr>
            <a:r>
              <a:rPr lang="en" sz="1200" u="sng">
                <a:solidFill>
                  <a:schemeClr val="lt1"/>
                </a:solidFill>
                <a:hlinkClick r:id="rId4">
                  <a:extLst>
                    <a:ext uri="{A12FA001-AC4F-418D-AE19-62706E023703}">
                      <ahyp:hlinkClr val="tx"/>
                    </a:ext>
                  </a:extLst>
                </a:hlinkClick>
              </a:rPr>
              <a:t>https://data.cityofnewyork.us/Public-Safety/NYPD-Arrests-Data-Historic-/8h9b-rp9u</a:t>
            </a:r>
            <a:endParaRPr sz="1200">
              <a:solidFill>
                <a:schemeClr val="lt1"/>
              </a:solidFill>
            </a:endParaRPr>
          </a:p>
          <a:p>
            <a:pPr indent="0" lvl="0" marL="0" rtl="0" algn="l">
              <a:spcBef>
                <a:spcPts val="0"/>
              </a:spcBef>
              <a:spcAft>
                <a:spcPts val="0"/>
              </a:spcAft>
              <a:buNone/>
            </a:pPr>
            <a:r>
              <a:t/>
            </a:r>
            <a:endParaRPr sz="1200">
              <a:solidFill>
                <a:schemeClr val="lt1"/>
              </a:solidFill>
            </a:endParaRPr>
          </a:p>
          <a:p>
            <a:pPr indent="0" lvl="0" marL="0" rtl="0" algn="l">
              <a:spcBef>
                <a:spcPts val="0"/>
              </a:spcBef>
              <a:spcAft>
                <a:spcPts val="0"/>
              </a:spcAft>
              <a:buNone/>
            </a:pPr>
            <a:r>
              <a:rPr lang="en" sz="1200">
                <a:solidFill>
                  <a:schemeClr val="lt1"/>
                </a:solidFill>
              </a:rPr>
              <a:t>NYPD Complaint Data Historic </a:t>
            </a:r>
            <a:r>
              <a:rPr lang="en" sz="1200">
                <a:solidFill>
                  <a:schemeClr val="lt1"/>
                </a:solidFill>
              </a:rPr>
              <a:t>(Rows: 7.83M; Columns:35; Each row is a Complaint)</a:t>
            </a:r>
            <a:endParaRPr sz="1200">
              <a:solidFill>
                <a:schemeClr val="lt1"/>
              </a:solidFill>
            </a:endParaRPr>
          </a:p>
          <a:p>
            <a:pPr indent="0" lvl="0" marL="0" rtl="0" algn="l">
              <a:spcBef>
                <a:spcPts val="0"/>
              </a:spcBef>
              <a:spcAft>
                <a:spcPts val="0"/>
              </a:spcAft>
              <a:buNone/>
            </a:pPr>
            <a:r>
              <a:rPr lang="en" sz="1200" u="sng">
                <a:solidFill>
                  <a:schemeClr val="lt1"/>
                </a:solidFill>
                <a:hlinkClick r:id="rId5">
                  <a:extLst>
                    <a:ext uri="{A12FA001-AC4F-418D-AE19-62706E023703}">
                      <ahyp:hlinkClr val="tx"/>
                    </a:ext>
                  </a:extLst>
                </a:hlinkClick>
              </a:rPr>
              <a:t>https://data.cityofnewyork.us/Public-Safety/NYPD-Complaint-Data-Historic/qgea-i56i</a:t>
            </a:r>
            <a:endParaRPr sz="1200" u="sng">
              <a:solidFill>
                <a:schemeClr val="lt1"/>
              </a:solidFill>
            </a:endParaRPr>
          </a:p>
          <a:p>
            <a:pPr indent="0" lvl="0" marL="0" rtl="0" algn="l">
              <a:spcBef>
                <a:spcPts val="0"/>
              </a:spcBef>
              <a:spcAft>
                <a:spcPts val="0"/>
              </a:spcAft>
              <a:buNone/>
            </a:pPr>
            <a:r>
              <a:t/>
            </a:r>
            <a:endParaRPr sz="1200" u="sng">
              <a:solidFill>
                <a:schemeClr val="lt1"/>
              </a:solidFill>
            </a:endParaRPr>
          </a:p>
          <a:p>
            <a:pPr indent="0" lvl="0" marL="0" rtl="0" algn="l">
              <a:spcBef>
                <a:spcPts val="0"/>
              </a:spcBef>
              <a:spcAft>
                <a:spcPts val="0"/>
              </a:spcAft>
              <a:buNone/>
            </a:pPr>
            <a:r>
              <a:rPr lang="en" sz="1200" u="sng">
                <a:solidFill>
                  <a:schemeClr val="lt1"/>
                </a:solidFill>
              </a:rPr>
              <a:t>Function that convert json to dataframe with limit input:</a:t>
            </a:r>
            <a:endParaRPr sz="1200" u="sng">
              <a:solidFill>
                <a:schemeClr val="lt1"/>
              </a:solidFill>
            </a:endParaRPr>
          </a:p>
          <a:p>
            <a:pPr indent="0" lvl="0" marL="0" rtl="0" algn="l">
              <a:spcBef>
                <a:spcPts val="0"/>
              </a:spcBef>
              <a:spcAft>
                <a:spcPts val="0"/>
              </a:spcAft>
              <a:buNone/>
            </a:pPr>
            <a:r>
              <a:t/>
            </a:r>
            <a:endParaRPr sz="1200" u="sng">
              <a:solidFill>
                <a:schemeClr val="lt1"/>
              </a:solidFill>
            </a:endParaRPr>
          </a:p>
          <a:p>
            <a:pPr indent="0" lvl="0" marL="0" rtl="0" algn="l">
              <a:lnSpc>
                <a:spcPct val="135714"/>
              </a:lnSpc>
              <a:spcBef>
                <a:spcPts val="0"/>
              </a:spcBef>
              <a:spcAft>
                <a:spcPts val="0"/>
              </a:spcAft>
              <a:buNone/>
            </a:pPr>
            <a:r>
              <a:rPr lang="en" sz="1050">
                <a:solidFill>
                  <a:srgbClr val="569CD6"/>
                </a:solidFill>
                <a:highlight>
                  <a:srgbClr val="1E1E1E"/>
                </a:highlight>
                <a:latin typeface="Courier New"/>
                <a:ea typeface="Courier New"/>
                <a:cs typeface="Courier New"/>
                <a:sym typeface="Courier New"/>
              </a:rPr>
              <a:t>def</a:t>
            </a: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json2dataframe</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url</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limit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"""Take url and limit and format it to return to the data and dataframe"""</a:t>
            </a:r>
            <a:endParaRPr sz="1050">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url = url</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resp = requests.get</a:t>
            </a:r>
            <a:r>
              <a:rPr lang="en" sz="1050">
                <a:solidFill>
                  <a:srgbClr val="DCDCDC"/>
                </a:solidFill>
                <a:highlight>
                  <a:srgbClr val="1E1E1E"/>
                </a:highlight>
                <a:latin typeface="Courier New"/>
                <a:ea typeface="Courier New"/>
                <a:cs typeface="Courier New"/>
                <a:sym typeface="Courier New"/>
              </a:rPr>
              <a:t>(</a:t>
            </a:r>
            <a:r>
              <a:rPr lang="en" sz="1050">
                <a:solidFill>
                  <a:srgbClr val="569CD6"/>
                </a:solidFill>
                <a:highlight>
                  <a:srgbClr val="1E1E1E"/>
                </a:highlight>
                <a:latin typeface="Courier New"/>
                <a:ea typeface="Courier New"/>
                <a:cs typeface="Courier New"/>
                <a:sym typeface="Courier New"/>
              </a:rPr>
              <a:t>f</a:t>
            </a:r>
            <a:r>
              <a:rPr lang="en" sz="1050">
                <a:solidFill>
                  <a:srgbClr val="CE9178"/>
                </a:solidFill>
                <a:highlight>
                  <a:srgbClr val="1E1E1E"/>
                </a:highlight>
                <a:latin typeface="Courier New"/>
                <a:ea typeface="Courier New"/>
                <a:cs typeface="Courier New"/>
                <a:sym typeface="Courier New"/>
              </a:rPr>
              <a:t>"</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url</a:t>
            </a:r>
            <a:r>
              <a:rPr lang="en" sz="1050">
                <a:solidFill>
                  <a:srgbClr val="DCDCDC"/>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?$limit=</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limit</a:t>
            </a:r>
            <a:r>
              <a:rPr lang="en" sz="1050">
                <a:solidFill>
                  <a:srgbClr val="DCDCDC"/>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resp.raise_for_status</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586C0"/>
                </a:solidFill>
                <a:highlight>
                  <a:srgbClr val="1E1E1E"/>
                </a:highlight>
                <a:latin typeface="Courier New"/>
                <a:ea typeface="Courier New"/>
                <a:cs typeface="Courier New"/>
                <a:sym typeface="Courier New"/>
              </a:rPr>
              <a:t>return</a:t>
            </a:r>
            <a:r>
              <a:rPr lang="en" sz="1050">
                <a:solidFill>
                  <a:srgbClr val="D4D4D4"/>
                </a:solidFill>
                <a:highlight>
                  <a:srgbClr val="1E1E1E"/>
                </a:highlight>
                <a:latin typeface="Courier New"/>
                <a:ea typeface="Courier New"/>
                <a:cs typeface="Courier New"/>
                <a:sym typeface="Courier New"/>
              </a:rPr>
              <a:t> pd.DataFrame</a:t>
            </a:r>
            <a:r>
              <a:rPr lang="en" sz="1050">
                <a:solidFill>
                  <a:srgbClr val="DCDCDC"/>
                </a:solidFill>
                <a:highlight>
                  <a:srgbClr val="1E1E1E"/>
                </a:highlight>
                <a:latin typeface="Courier New"/>
                <a:ea typeface="Courier New"/>
                <a:cs typeface="Courier New"/>
                <a:sym typeface="Courier New"/>
              </a:rPr>
              <a:t>(</a:t>
            </a:r>
            <a:r>
              <a:rPr lang="en" sz="1050">
                <a:solidFill>
                  <a:srgbClr val="D4D4D4"/>
                </a:solidFill>
                <a:highlight>
                  <a:srgbClr val="1E1E1E"/>
                </a:highlight>
                <a:latin typeface="Courier New"/>
                <a:ea typeface="Courier New"/>
                <a:cs typeface="Courier New"/>
                <a:sym typeface="Courier New"/>
              </a:rPr>
              <a:t>resp.json</a:t>
            </a:r>
            <a:r>
              <a:rPr lang="en" sz="1050">
                <a:solidFill>
                  <a:srgbClr val="DCDCDC"/>
                </a:solidFill>
                <a:highlight>
                  <a:srgbClr val="1E1E1E"/>
                </a:highlight>
                <a:latin typeface="Courier New"/>
                <a:ea typeface="Courier New"/>
                <a:cs typeface="Courier New"/>
                <a:sym typeface="Courier New"/>
              </a:rPr>
              <a:t>())</a:t>
            </a:r>
            <a:endParaRPr sz="1050">
              <a:solidFill>
                <a:srgbClr val="DCDCDC"/>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sz="1200" u="sng"/>
          </a:p>
          <a:p>
            <a:pPr indent="0" lvl="0" marL="0" rtl="0" algn="l">
              <a:spcBef>
                <a:spcPts val="0"/>
              </a:spcBef>
              <a:spcAft>
                <a:spcPts val="0"/>
              </a:spcAft>
              <a:buNone/>
            </a:pPr>
            <a:r>
              <a:t/>
            </a:r>
            <a:endParaRPr sz="1200" u="sng"/>
          </a:p>
          <a:p>
            <a:pPr indent="0" lvl="0" marL="0" rtl="0" algn="l">
              <a:spcBef>
                <a:spcPts val="0"/>
              </a:spcBef>
              <a:spcAft>
                <a:spcPts val="0"/>
              </a:spcAft>
              <a:buNone/>
            </a:pPr>
            <a:r>
              <a:t/>
            </a:r>
            <a:endParaRPr sz="1200" u="sng"/>
          </a:p>
          <a:p>
            <a:pPr indent="0" lvl="0" marL="0" rtl="0" algn="l">
              <a:spcBef>
                <a:spcPts val="0"/>
              </a:spcBef>
              <a:spcAft>
                <a:spcPts val="0"/>
              </a:spcAft>
              <a:buNone/>
            </a:pPr>
            <a:r>
              <a:t/>
            </a:r>
            <a:endParaRPr sz="2000">
              <a:highlight>
                <a:srgbClr val="FFFFFF"/>
              </a:highlight>
              <a:latin typeface="Roboto"/>
              <a:ea typeface="Roboto"/>
              <a:cs typeface="Roboto"/>
              <a:sym typeface="Roboto"/>
            </a:endParaRPr>
          </a:p>
          <a:p>
            <a:pPr indent="0" lvl="0" marL="0" rtl="0" algn="l">
              <a:spcBef>
                <a:spcPts val="0"/>
              </a:spcBef>
              <a:spcAft>
                <a:spcPts val="0"/>
              </a:spcAft>
              <a:buNone/>
            </a:pPr>
            <a:r>
              <a:t/>
            </a:r>
            <a:endParaRPr sz="2000">
              <a:highlight>
                <a:srgbClr val="FFFFFF"/>
              </a:highlight>
              <a:latin typeface="Roboto"/>
              <a:ea typeface="Roboto"/>
              <a:cs typeface="Roboto"/>
              <a:sym typeface="Roboto"/>
            </a:endParaRPr>
          </a:p>
          <a:p>
            <a:pPr indent="0" lvl="0" marL="0" rtl="0" algn="l">
              <a:spcBef>
                <a:spcPts val="0"/>
              </a:spcBef>
              <a:spcAft>
                <a:spcPts val="0"/>
              </a:spcAft>
              <a:buNone/>
            </a:pPr>
            <a:r>
              <a:t/>
            </a:r>
            <a:endParaRPr sz="2000">
              <a:highlight>
                <a:srgbClr val="FFFFFF"/>
              </a:highlight>
              <a:latin typeface="Roboto"/>
              <a:ea typeface="Roboto"/>
              <a:cs typeface="Roboto"/>
              <a:sym typeface="Roboto"/>
            </a:endParaRPr>
          </a:p>
          <a:p>
            <a:pPr indent="0" lvl="0" marL="0" rtl="0" algn="l">
              <a:spcBef>
                <a:spcPts val="0"/>
              </a:spcBef>
              <a:spcAft>
                <a:spcPts val="0"/>
              </a:spcAft>
              <a:buNone/>
            </a:pPr>
            <a:r>
              <a:t/>
            </a:r>
            <a:endParaRPr sz="1200" u="sng"/>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pic>
        <p:nvPicPr>
          <p:cNvPr id="422" name="Google Shape;422;p32"/>
          <p:cNvPicPr preferRelativeResize="0"/>
          <p:nvPr/>
        </p:nvPicPr>
        <p:blipFill>
          <a:blip r:embed="rId3">
            <a:alphaModFix/>
          </a:blip>
          <a:stretch>
            <a:fillRect/>
          </a:stretch>
        </p:blipFill>
        <p:spPr>
          <a:xfrm>
            <a:off x="4206700" y="1231825"/>
            <a:ext cx="4671775" cy="2881900"/>
          </a:xfrm>
          <a:prstGeom prst="rect">
            <a:avLst/>
          </a:prstGeom>
          <a:noFill/>
          <a:ln>
            <a:noFill/>
          </a:ln>
        </p:spPr>
      </p:pic>
      <p:sp>
        <p:nvSpPr>
          <p:cNvPr id="423" name="Google Shape;423;p32"/>
          <p:cNvSpPr txBox="1"/>
          <p:nvPr>
            <p:ph type="ctrTitle"/>
          </p:nvPr>
        </p:nvSpPr>
        <p:spPr>
          <a:xfrm>
            <a:off x="971025" y="-527287"/>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Linear Regression</a:t>
            </a:r>
            <a:endParaRPr/>
          </a:p>
        </p:txBody>
      </p:sp>
      <p:sp>
        <p:nvSpPr>
          <p:cNvPr id="424" name="Google Shape;424;p32"/>
          <p:cNvSpPr txBox="1"/>
          <p:nvPr>
            <p:ph idx="1" type="subTitle"/>
          </p:nvPr>
        </p:nvSpPr>
        <p:spPr>
          <a:xfrm>
            <a:off x="153775" y="1475625"/>
            <a:ext cx="3927300" cy="2394300"/>
          </a:xfrm>
          <a:prstGeom prst="rect">
            <a:avLst/>
          </a:prstGeom>
          <a:noFill/>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1200"/>
              <a:t>Regression function: (</a:t>
            </a:r>
            <a:r>
              <a:rPr lang="en" sz="1200"/>
              <a:t>Y hat: </a:t>
            </a:r>
            <a:r>
              <a:rPr lang="en" sz="1200"/>
              <a:t>Estimate Total incident) = 0.8320 + 0.0315(</a:t>
            </a:r>
            <a:r>
              <a:rPr lang="en" sz="1200"/>
              <a:t>X1: </a:t>
            </a:r>
            <a:r>
              <a:rPr lang="en" sz="1200"/>
              <a:t>Total complaint) + 0.0003(X2: Total arrest)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All the coefficients being positive indicate the positive relation of Y against X1 and X2.  </a:t>
            </a:r>
            <a:endParaRPr sz="1200"/>
          </a:p>
          <a:p>
            <a:pPr indent="0" lvl="0" marL="0" rtl="0" algn="l">
              <a:spcBef>
                <a:spcPts val="0"/>
              </a:spcBef>
              <a:spcAft>
                <a:spcPts val="0"/>
              </a:spcAft>
              <a:buNone/>
            </a:pPr>
            <a:r>
              <a:rPr lang="en" sz="1200"/>
              <a:t>R-squared as 0.420 not bad for exploratory observational data.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We notice that the P-value for X2(Total arrest) is more than 0.05 indicating X2 can be dropped from this model.</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Further</a:t>
            </a:r>
            <a:r>
              <a:rPr lang="en" sz="1200"/>
              <a:t> study is needed as other omitted variables and model </a:t>
            </a:r>
            <a:r>
              <a:rPr lang="en" sz="1200"/>
              <a:t>assumption</a:t>
            </a:r>
            <a:r>
              <a:rPr lang="en" sz="1200"/>
              <a:t> validation.</a:t>
            </a:r>
            <a:endParaRPr sz="1200"/>
          </a:p>
          <a:p>
            <a:pPr indent="0" lvl="0" marL="0" rtl="0" algn="l">
              <a:spcBef>
                <a:spcPts val="0"/>
              </a:spcBef>
              <a:spcAft>
                <a:spcPts val="0"/>
              </a:spcAft>
              <a:buNone/>
            </a:pPr>
            <a:r>
              <a:rPr lang="en" sz="1200"/>
              <a:t> </a:t>
            </a:r>
            <a:endParaRPr sz="1200"/>
          </a:p>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33"/>
          <p:cNvSpPr txBox="1"/>
          <p:nvPr>
            <p:ph idx="1" type="subTitle"/>
          </p:nvPr>
        </p:nvSpPr>
        <p:spPr>
          <a:xfrm>
            <a:off x="573650" y="1068975"/>
            <a:ext cx="7290300" cy="47253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n" sz="750">
                <a:solidFill>
                  <a:srgbClr val="569CD6"/>
                </a:solidFill>
                <a:highlight>
                  <a:srgbClr val="1E1E1E"/>
                </a:highlight>
                <a:latin typeface="Courier New"/>
                <a:ea typeface="Courier New"/>
                <a:cs typeface="Courier New"/>
                <a:sym typeface="Courier New"/>
              </a:rPr>
              <a:t>def</a:t>
            </a:r>
            <a:r>
              <a:rPr lang="en" sz="750">
                <a:solidFill>
                  <a:srgbClr val="D4D4D4"/>
                </a:solidFill>
                <a:highlight>
                  <a:srgbClr val="1E1E1E"/>
                </a:highlight>
                <a:latin typeface="Courier New"/>
                <a:ea typeface="Courier New"/>
                <a:cs typeface="Courier New"/>
                <a:sym typeface="Courier New"/>
              </a:rPr>
              <a:t> </a:t>
            </a:r>
            <a:r>
              <a:rPr lang="en" sz="750">
                <a:solidFill>
                  <a:srgbClr val="DCDCAA"/>
                </a:solidFill>
                <a:highlight>
                  <a:srgbClr val="1E1E1E"/>
                </a:highlight>
                <a:latin typeface="Courier New"/>
                <a:ea typeface="Courier New"/>
                <a:cs typeface="Courier New"/>
                <a:sym typeface="Courier New"/>
              </a:rPr>
              <a:t>get_zipcode</a:t>
            </a:r>
            <a:r>
              <a:rPr lang="en" sz="750">
                <a:solidFill>
                  <a:srgbClr val="D4D4D4"/>
                </a:solidFill>
                <a:highlight>
                  <a:srgbClr val="1E1E1E"/>
                </a:highlight>
                <a:latin typeface="Courier New"/>
                <a:ea typeface="Courier New"/>
                <a:cs typeface="Courier New"/>
                <a:sym typeface="Courier New"/>
              </a:rPr>
              <a:t>(</a:t>
            </a:r>
            <a:r>
              <a:rPr lang="en" sz="750">
                <a:solidFill>
                  <a:srgbClr val="9CDCFE"/>
                </a:solidFill>
                <a:highlight>
                  <a:srgbClr val="1E1E1E"/>
                </a:highlight>
                <a:latin typeface="Courier New"/>
                <a:ea typeface="Courier New"/>
                <a:cs typeface="Courier New"/>
                <a:sym typeface="Courier New"/>
              </a:rPr>
              <a:t>df</a:t>
            </a:r>
            <a:r>
              <a:rPr lang="en" sz="750">
                <a:solidFill>
                  <a:srgbClr val="D4D4D4"/>
                </a:solidFill>
                <a:highlight>
                  <a:srgbClr val="1E1E1E"/>
                </a:highlight>
                <a:latin typeface="Courier New"/>
                <a:ea typeface="Courier New"/>
                <a:cs typeface="Courier New"/>
                <a:sym typeface="Courier New"/>
              </a:rPr>
              <a:t>, </a:t>
            </a:r>
            <a:r>
              <a:rPr lang="en" sz="750">
                <a:solidFill>
                  <a:srgbClr val="9CDCFE"/>
                </a:solidFill>
                <a:highlight>
                  <a:srgbClr val="1E1E1E"/>
                </a:highlight>
                <a:latin typeface="Courier New"/>
                <a:ea typeface="Courier New"/>
                <a:cs typeface="Courier New"/>
                <a:sym typeface="Courier New"/>
              </a:rPr>
              <a:t>geolocator</a:t>
            </a:r>
            <a:r>
              <a:rPr lang="en" sz="750">
                <a:solidFill>
                  <a:srgbClr val="D4D4D4"/>
                </a:solidFill>
                <a:highlight>
                  <a:srgbClr val="1E1E1E"/>
                </a:highlight>
                <a:latin typeface="Courier New"/>
                <a:ea typeface="Courier New"/>
                <a:cs typeface="Courier New"/>
                <a:sym typeface="Courier New"/>
              </a:rPr>
              <a:t>, </a:t>
            </a:r>
            <a:r>
              <a:rPr lang="en" sz="750">
                <a:solidFill>
                  <a:srgbClr val="9CDCFE"/>
                </a:solidFill>
                <a:highlight>
                  <a:srgbClr val="1E1E1E"/>
                </a:highlight>
                <a:latin typeface="Courier New"/>
                <a:ea typeface="Courier New"/>
                <a:cs typeface="Courier New"/>
                <a:sym typeface="Courier New"/>
              </a:rPr>
              <a:t>lat_field</a:t>
            </a:r>
            <a:r>
              <a:rPr lang="en" sz="750">
                <a:solidFill>
                  <a:srgbClr val="D4D4D4"/>
                </a:solidFill>
                <a:highlight>
                  <a:srgbClr val="1E1E1E"/>
                </a:highlight>
                <a:latin typeface="Courier New"/>
                <a:ea typeface="Courier New"/>
                <a:cs typeface="Courier New"/>
                <a:sym typeface="Courier New"/>
              </a:rPr>
              <a:t>, </a:t>
            </a:r>
            <a:r>
              <a:rPr lang="en" sz="750">
                <a:solidFill>
                  <a:srgbClr val="9CDCFE"/>
                </a:solidFill>
                <a:highlight>
                  <a:srgbClr val="1E1E1E"/>
                </a:highlight>
                <a:latin typeface="Courier New"/>
                <a:ea typeface="Courier New"/>
                <a:cs typeface="Courier New"/>
                <a:sym typeface="Courier New"/>
              </a:rPr>
              <a:t>lon_field</a:t>
            </a:r>
            <a:r>
              <a:rPr lang="en" sz="750">
                <a:solidFill>
                  <a:srgbClr val="D4D4D4"/>
                </a:solidFill>
                <a:highlight>
                  <a:srgbClr val="1E1E1E"/>
                </a:highlight>
                <a:latin typeface="Courier New"/>
                <a:ea typeface="Courier New"/>
                <a:cs typeface="Courier New"/>
                <a:sym typeface="Courier New"/>
              </a:rPr>
              <a:t>)</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a:t>
            </a:r>
            <a:r>
              <a:rPr lang="en" sz="750">
                <a:solidFill>
                  <a:srgbClr val="C586C0"/>
                </a:solidFill>
                <a:highlight>
                  <a:srgbClr val="1E1E1E"/>
                </a:highlight>
                <a:latin typeface="Courier New"/>
                <a:ea typeface="Courier New"/>
                <a:cs typeface="Courier New"/>
                <a:sym typeface="Courier New"/>
              </a:rPr>
              <a:t>try</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location = geolocator.reverse</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df</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lat_field</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df</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lon_field</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a:t>
            </a:r>
            <a:r>
              <a:rPr lang="en" sz="750">
                <a:solidFill>
                  <a:srgbClr val="C586C0"/>
                </a:solidFill>
                <a:highlight>
                  <a:srgbClr val="1E1E1E"/>
                </a:highlight>
                <a:latin typeface="Courier New"/>
                <a:ea typeface="Courier New"/>
                <a:cs typeface="Courier New"/>
                <a:sym typeface="Courier New"/>
              </a:rPr>
              <a:t>return</a:t>
            </a:r>
            <a:r>
              <a:rPr lang="en" sz="750">
                <a:solidFill>
                  <a:srgbClr val="D4D4D4"/>
                </a:solidFill>
                <a:highlight>
                  <a:srgbClr val="1E1E1E"/>
                </a:highlight>
                <a:latin typeface="Courier New"/>
                <a:ea typeface="Courier New"/>
                <a:cs typeface="Courier New"/>
                <a:sym typeface="Courier New"/>
              </a:rPr>
              <a:t> location.raw</a:t>
            </a:r>
            <a:r>
              <a:rPr lang="en" sz="750">
                <a:solidFill>
                  <a:srgbClr val="DCDCDC"/>
                </a:solidFill>
                <a:highlight>
                  <a:srgbClr val="1E1E1E"/>
                </a:highlight>
                <a:latin typeface="Courier New"/>
                <a:ea typeface="Courier New"/>
                <a:cs typeface="Courier New"/>
                <a:sym typeface="Courier New"/>
              </a:rPr>
              <a:t>[</a:t>
            </a:r>
            <a:r>
              <a:rPr lang="en" sz="750">
                <a:solidFill>
                  <a:srgbClr val="CE9178"/>
                </a:solidFill>
                <a:highlight>
                  <a:srgbClr val="1E1E1E"/>
                </a:highlight>
                <a:latin typeface="Courier New"/>
                <a:ea typeface="Courier New"/>
                <a:cs typeface="Courier New"/>
                <a:sym typeface="Courier New"/>
              </a:rPr>
              <a:t>'address'</a:t>
            </a:r>
            <a:r>
              <a:rPr lang="en" sz="750">
                <a:solidFill>
                  <a:srgbClr val="DCDCDC"/>
                </a:solidFill>
                <a:highlight>
                  <a:srgbClr val="1E1E1E"/>
                </a:highlight>
                <a:latin typeface="Courier New"/>
                <a:ea typeface="Courier New"/>
                <a:cs typeface="Courier New"/>
                <a:sym typeface="Courier New"/>
              </a:rPr>
              <a:t>][</a:t>
            </a:r>
            <a:r>
              <a:rPr lang="en" sz="750">
                <a:solidFill>
                  <a:srgbClr val="CE9178"/>
                </a:solidFill>
                <a:highlight>
                  <a:srgbClr val="1E1E1E"/>
                </a:highlight>
                <a:latin typeface="Courier New"/>
                <a:ea typeface="Courier New"/>
                <a:cs typeface="Courier New"/>
                <a:sym typeface="Courier New"/>
              </a:rPr>
              <a:t>'postcode'</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a:t>
            </a:r>
            <a:r>
              <a:rPr lang="en" sz="750">
                <a:solidFill>
                  <a:srgbClr val="C586C0"/>
                </a:solidFill>
                <a:highlight>
                  <a:srgbClr val="1E1E1E"/>
                </a:highlight>
                <a:latin typeface="Courier New"/>
                <a:ea typeface="Courier New"/>
                <a:cs typeface="Courier New"/>
                <a:sym typeface="Courier New"/>
              </a:rPr>
              <a:t>except</a:t>
            </a:r>
            <a:r>
              <a:rPr lang="en" sz="750">
                <a:solidFill>
                  <a:srgbClr val="D4D4D4"/>
                </a:solidFill>
                <a:highlight>
                  <a:srgbClr val="1E1E1E"/>
                </a:highlight>
                <a:latin typeface="Courier New"/>
                <a:ea typeface="Courier New"/>
                <a:cs typeface="Courier New"/>
                <a:sym typeface="Courier New"/>
              </a:rPr>
              <a:t> </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AttributeError</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KeyError</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ValueError</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a:t>
            </a:r>
            <a:r>
              <a:rPr lang="en" sz="750">
                <a:solidFill>
                  <a:srgbClr val="C586C0"/>
                </a:solidFill>
                <a:highlight>
                  <a:srgbClr val="1E1E1E"/>
                </a:highlight>
                <a:latin typeface="Courier New"/>
                <a:ea typeface="Courier New"/>
                <a:cs typeface="Courier New"/>
                <a:sym typeface="Courier New"/>
              </a:rPr>
              <a:t>return</a:t>
            </a:r>
            <a:r>
              <a:rPr lang="en" sz="750">
                <a:solidFill>
                  <a:srgbClr val="D4D4D4"/>
                </a:solidFill>
                <a:highlight>
                  <a:srgbClr val="1E1E1E"/>
                </a:highlight>
                <a:latin typeface="Courier New"/>
                <a:ea typeface="Courier New"/>
                <a:cs typeface="Courier New"/>
                <a:sym typeface="Courier New"/>
              </a:rPr>
              <a:t> </a:t>
            </a:r>
            <a:r>
              <a:rPr lang="en" sz="750">
                <a:solidFill>
                  <a:srgbClr val="569CD6"/>
                </a:solidFill>
                <a:highlight>
                  <a:srgbClr val="1E1E1E"/>
                </a:highlight>
                <a:latin typeface="Courier New"/>
                <a:ea typeface="Courier New"/>
                <a:cs typeface="Courier New"/>
                <a:sym typeface="Courier New"/>
              </a:rPr>
              <a:t>None</a:t>
            </a:r>
            <a:endParaRPr sz="750">
              <a:solidFill>
                <a:srgbClr val="569CD6"/>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geolocator = geopy.Nominatim</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user_agent=</a:t>
            </a:r>
            <a:r>
              <a:rPr lang="en" sz="750">
                <a:solidFill>
                  <a:srgbClr val="CE9178"/>
                </a:solidFill>
                <a:highlight>
                  <a:srgbClr val="1E1E1E"/>
                </a:highlight>
                <a:latin typeface="Courier New"/>
                <a:ea typeface="Courier New"/>
                <a:cs typeface="Courier New"/>
                <a:sym typeface="Courier New"/>
              </a:rPr>
              <a:t>'andrewluoyu'</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t/>
            </a:r>
            <a:endParaRPr sz="850">
              <a:solidFill>
                <a:srgbClr val="569CD6"/>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569CD6"/>
                </a:solidFill>
                <a:highlight>
                  <a:srgbClr val="1E1E1E"/>
                </a:highlight>
                <a:latin typeface="Courier New"/>
                <a:ea typeface="Courier New"/>
                <a:cs typeface="Courier New"/>
                <a:sym typeface="Courier New"/>
              </a:rPr>
              <a:t>def</a:t>
            </a:r>
            <a:r>
              <a:rPr lang="en" sz="750">
                <a:solidFill>
                  <a:srgbClr val="D4D4D4"/>
                </a:solidFill>
                <a:highlight>
                  <a:srgbClr val="1E1E1E"/>
                </a:highlight>
                <a:latin typeface="Courier New"/>
                <a:ea typeface="Courier New"/>
                <a:cs typeface="Courier New"/>
                <a:sym typeface="Courier New"/>
              </a:rPr>
              <a:t> </a:t>
            </a:r>
            <a:r>
              <a:rPr lang="en" sz="750">
                <a:solidFill>
                  <a:srgbClr val="DCDCAA"/>
                </a:solidFill>
                <a:highlight>
                  <a:srgbClr val="1E1E1E"/>
                </a:highlight>
                <a:latin typeface="Courier New"/>
                <a:ea typeface="Courier New"/>
                <a:cs typeface="Courier New"/>
                <a:sym typeface="Courier New"/>
              </a:rPr>
              <a:t>getziplot</a:t>
            </a:r>
            <a:r>
              <a:rPr lang="en" sz="750">
                <a:solidFill>
                  <a:srgbClr val="D4D4D4"/>
                </a:solidFill>
                <a:highlight>
                  <a:srgbClr val="1E1E1E"/>
                </a:highlight>
                <a:latin typeface="Courier New"/>
                <a:ea typeface="Courier New"/>
                <a:cs typeface="Courier New"/>
                <a:sym typeface="Courier New"/>
              </a:rPr>
              <a:t>(</a:t>
            </a:r>
            <a:r>
              <a:rPr lang="en" sz="750">
                <a:solidFill>
                  <a:srgbClr val="9CDCFE"/>
                </a:solidFill>
                <a:highlight>
                  <a:srgbClr val="1E1E1E"/>
                </a:highlight>
                <a:latin typeface="Courier New"/>
                <a:ea typeface="Courier New"/>
                <a:cs typeface="Courier New"/>
                <a:sym typeface="Courier New"/>
              </a:rPr>
              <a:t>title</a:t>
            </a:r>
            <a:r>
              <a:rPr lang="en" sz="750">
                <a:solidFill>
                  <a:srgbClr val="D4D4D4"/>
                </a:solidFill>
                <a:highlight>
                  <a:srgbClr val="1E1E1E"/>
                </a:highlight>
                <a:latin typeface="Courier New"/>
                <a:ea typeface="Courier New"/>
                <a:cs typeface="Courier New"/>
                <a:sym typeface="Courier New"/>
              </a:rPr>
              <a:t>,</a:t>
            </a:r>
            <a:r>
              <a:rPr lang="en" sz="750">
                <a:solidFill>
                  <a:srgbClr val="9CDCFE"/>
                </a:solidFill>
                <a:highlight>
                  <a:srgbClr val="1E1E1E"/>
                </a:highlight>
                <a:latin typeface="Courier New"/>
                <a:ea typeface="Courier New"/>
                <a:cs typeface="Courier New"/>
                <a:sym typeface="Courier New"/>
              </a:rPr>
              <a:t>output</a:t>
            </a:r>
            <a:r>
              <a:rPr lang="en" sz="750">
                <a:solidFill>
                  <a:srgbClr val="D4D4D4"/>
                </a:solidFill>
                <a:highlight>
                  <a:srgbClr val="1E1E1E"/>
                </a:highlight>
                <a:latin typeface="Courier New"/>
                <a:ea typeface="Courier New"/>
                <a:cs typeface="Courier New"/>
                <a:sym typeface="Courier New"/>
              </a:rPr>
              <a:t>,</a:t>
            </a:r>
            <a:r>
              <a:rPr lang="en" sz="750">
                <a:solidFill>
                  <a:srgbClr val="9CDCFE"/>
                </a:solidFill>
                <a:highlight>
                  <a:srgbClr val="1E1E1E"/>
                </a:highlight>
                <a:latin typeface="Courier New"/>
                <a:ea typeface="Courier New"/>
                <a:cs typeface="Courier New"/>
                <a:sym typeface="Courier New"/>
              </a:rPr>
              <a:t>df</a:t>
            </a:r>
            <a:r>
              <a:rPr lang="en" sz="750">
                <a:solidFill>
                  <a:srgbClr val="D4D4D4"/>
                </a:solidFill>
                <a:highlight>
                  <a:srgbClr val="1E1E1E"/>
                </a:highlight>
                <a:latin typeface="Courier New"/>
                <a:ea typeface="Courier New"/>
                <a:cs typeface="Courier New"/>
                <a:sym typeface="Courier New"/>
              </a:rPr>
              <a:t>)</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fig</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ax = plt.subplots</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figsize=</a:t>
            </a:r>
            <a:r>
              <a:rPr lang="en" sz="750">
                <a:solidFill>
                  <a:srgbClr val="DCDCDC"/>
                </a:solidFill>
                <a:highlight>
                  <a:srgbClr val="1E1E1E"/>
                </a:highlight>
                <a:latin typeface="Courier New"/>
                <a:ea typeface="Courier New"/>
                <a:cs typeface="Courier New"/>
                <a:sym typeface="Courier New"/>
              </a:rPr>
              <a:t>(</a:t>
            </a:r>
            <a:r>
              <a:rPr lang="en" sz="750">
                <a:solidFill>
                  <a:srgbClr val="B5CEA8"/>
                </a:solidFill>
                <a:highlight>
                  <a:srgbClr val="1E1E1E"/>
                </a:highlight>
                <a:latin typeface="Courier New"/>
                <a:ea typeface="Courier New"/>
                <a:cs typeface="Courier New"/>
                <a:sym typeface="Courier New"/>
              </a:rPr>
              <a:t>15</a:t>
            </a:r>
            <a:r>
              <a:rPr lang="en" sz="750">
                <a:solidFill>
                  <a:srgbClr val="DCDCDC"/>
                </a:solidFill>
                <a:highlight>
                  <a:srgbClr val="1E1E1E"/>
                </a:highlight>
                <a:latin typeface="Courier New"/>
                <a:ea typeface="Courier New"/>
                <a:cs typeface="Courier New"/>
                <a:sym typeface="Courier New"/>
              </a:rPr>
              <a:t>,</a:t>
            </a:r>
            <a:r>
              <a:rPr lang="en" sz="750">
                <a:solidFill>
                  <a:srgbClr val="B5CEA8"/>
                </a:solidFill>
                <a:highlight>
                  <a:srgbClr val="1E1E1E"/>
                </a:highlight>
                <a:latin typeface="Courier New"/>
                <a:ea typeface="Courier New"/>
                <a:cs typeface="Courier New"/>
                <a:sym typeface="Courier New"/>
              </a:rPr>
              <a:t>10</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ax = df.plot</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column = </a:t>
            </a:r>
            <a:r>
              <a:rPr lang="en" sz="750">
                <a:solidFill>
                  <a:srgbClr val="CE9178"/>
                </a:solidFill>
                <a:highlight>
                  <a:srgbClr val="1E1E1E"/>
                </a:highlight>
                <a:latin typeface="Courier New"/>
                <a:ea typeface="Courier New"/>
                <a:cs typeface="Courier New"/>
                <a:sym typeface="Courier New"/>
              </a:rPr>
              <a:t>'total'</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a:t>
            </a:r>
            <a:endParaRPr sz="750">
              <a:solidFill>
                <a:srgbClr val="D4D4D4"/>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cmap=</a:t>
            </a:r>
            <a:r>
              <a:rPr lang="en" sz="750">
                <a:solidFill>
                  <a:srgbClr val="CE9178"/>
                </a:solidFill>
                <a:highlight>
                  <a:srgbClr val="1E1E1E"/>
                </a:highlight>
                <a:latin typeface="Courier New"/>
                <a:ea typeface="Courier New"/>
                <a:cs typeface="Courier New"/>
                <a:sym typeface="Courier New"/>
              </a:rPr>
              <a:t>'Blues'</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ax=ax</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legend=</a:t>
            </a:r>
            <a:r>
              <a:rPr lang="en" sz="750">
                <a:solidFill>
                  <a:srgbClr val="569CD6"/>
                </a:solidFill>
                <a:highlight>
                  <a:srgbClr val="1E1E1E"/>
                </a:highlight>
                <a:latin typeface="Courier New"/>
                <a:ea typeface="Courier New"/>
                <a:cs typeface="Courier New"/>
                <a:sym typeface="Courier New"/>
              </a:rPr>
              <a:t>True</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legend_kwds=</a:t>
            </a:r>
            <a:r>
              <a:rPr lang="en" sz="750">
                <a:solidFill>
                  <a:srgbClr val="DCDCDC"/>
                </a:solidFill>
                <a:highlight>
                  <a:srgbClr val="1E1E1E"/>
                </a:highlight>
                <a:latin typeface="Courier New"/>
                <a:ea typeface="Courier New"/>
                <a:cs typeface="Courier New"/>
                <a:sym typeface="Courier New"/>
              </a:rPr>
              <a:t>{</a:t>
            </a:r>
            <a:r>
              <a:rPr lang="en" sz="750">
                <a:solidFill>
                  <a:srgbClr val="CE9178"/>
                </a:solidFill>
                <a:highlight>
                  <a:srgbClr val="1E1E1E"/>
                </a:highlight>
                <a:latin typeface="Courier New"/>
                <a:ea typeface="Courier New"/>
                <a:cs typeface="Courier New"/>
                <a:sym typeface="Courier New"/>
              </a:rPr>
              <a:t>'shrink'</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a:t>
            </a:r>
            <a:r>
              <a:rPr lang="en" sz="750">
                <a:solidFill>
                  <a:srgbClr val="B5CEA8"/>
                </a:solidFill>
                <a:highlight>
                  <a:srgbClr val="1E1E1E"/>
                </a:highlight>
                <a:latin typeface="Courier New"/>
                <a:ea typeface="Courier New"/>
                <a:cs typeface="Courier New"/>
                <a:sym typeface="Courier New"/>
              </a:rPr>
              <a:t>0.7</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cb_ax = fig.axes</a:t>
            </a:r>
            <a:r>
              <a:rPr lang="en" sz="750">
                <a:solidFill>
                  <a:srgbClr val="DCDCDC"/>
                </a:solidFill>
                <a:highlight>
                  <a:srgbClr val="1E1E1E"/>
                </a:highlight>
                <a:latin typeface="Courier New"/>
                <a:ea typeface="Courier New"/>
                <a:cs typeface="Courier New"/>
                <a:sym typeface="Courier New"/>
              </a:rPr>
              <a:t>[</a:t>
            </a:r>
            <a:r>
              <a:rPr lang="en" sz="750">
                <a:solidFill>
                  <a:srgbClr val="B5CEA8"/>
                </a:solidFill>
                <a:highlight>
                  <a:srgbClr val="1E1E1E"/>
                </a:highlight>
                <a:latin typeface="Courier New"/>
                <a:ea typeface="Courier New"/>
                <a:cs typeface="Courier New"/>
                <a:sym typeface="Courier New"/>
              </a:rPr>
              <a:t>1</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cb_ax.tick_params</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labelsize=</a:t>
            </a:r>
            <a:r>
              <a:rPr lang="en" sz="750">
                <a:solidFill>
                  <a:srgbClr val="B5CEA8"/>
                </a:solidFill>
                <a:highlight>
                  <a:srgbClr val="1E1E1E"/>
                </a:highlight>
                <a:latin typeface="Courier New"/>
                <a:ea typeface="Courier New"/>
                <a:cs typeface="Courier New"/>
                <a:sym typeface="Courier New"/>
              </a:rPr>
              <a:t>10</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direction=</a:t>
            </a:r>
            <a:r>
              <a:rPr lang="en" sz="750">
                <a:solidFill>
                  <a:srgbClr val="CE9178"/>
                </a:solidFill>
                <a:highlight>
                  <a:srgbClr val="1E1E1E"/>
                </a:highlight>
                <a:latin typeface="Courier New"/>
                <a:ea typeface="Courier New"/>
                <a:cs typeface="Courier New"/>
                <a:sym typeface="Courier New"/>
              </a:rPr>
              <a:t>'out'</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a:t>
            </a:r>
            <a:endParaRPr sz="750">
              <a:solidFill>
                <a:srgbClr val="D4D4D4"/>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length=</a:t>
            </a:r>
            <a:r>
              <a:rPr lang="en" sz="750">
                <a:solidFill>
                  <a:srgbClr val="B5CEA8"/>
                </a:solidFill>
                <a:highlight>
                  <a:srgbClr val="1E1E1E"/>
                </a:highlight>
                <a:latin typeface="Courier New"/>
                <a:ea typeface="Courier New"/>
                <a:cs typeface="Courier New"/>
                <a:sym typeface="Courier New"/>
              </a:rPr>
              <a:t>5</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a:t>
            </a:r>
            <a:endParaRPr sz="750">
              <a:solidFill>
                <a:srgbClr val="D4D4D4"/>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width=</a:t>
            </a:r>
            <a:r>
              <a:rPr lang="en" sz="750">
                <a:solidFill>
                  <a:srgbClr val="B5CEA8"/>
                </a:solidFill>
                <a:highlight>
                  <a:srgbClr val="1E1E1E"/>
                </a:highlight>
                <a:latin typeface="Courier New"/>
                <a:ea typeface="Courier New"/>
                <a:cs typeface="Courier New"/>
                <a:sym typeface="Courier New"/>
              </a:rPr>
              <a:t>1</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grid_alpha=</a:t>
            </a:r>
            <a:r>
              <a:rPr lang="en" sz="750">
                <a:solidFill>
                  <a:srgbClr val="B5CEA8"/>
                </a:solidFill>
                <a:highlight>
                  <a:srgbClr val="1E1E1E"/>
                </a:highlight>
                <a:latin typeface="Courier New"/>
                <a:ea typeface="Courier New"/>
                <a:cs typeface="Courier New"/>
                <a:sym typeface="Courier New"/>
              </a:rPr>
              <a:t>1</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ax.set_title</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title</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fontdict=</a:t>
            </a:r>
            <a:r>
              <a:rPr lang="en" sz="750">
                <a:solidFill>
                  <a:srgbClr val="DCDCDC"/>
                </a:solidFill>
                <a:highlight>
                  <a:srgbClr val="1E1E1E"/>
                </a:highlight>
                <a:latin typeface="Courier New"/>
                <a:ea typeface="Courier New"/>
                <a:cs typeface="Courier New"/>
                <a:sym typeface="Courier New"/>
              </a:rPr>
              <a:t>{</a:t>
            </a:r>
            <a:r>
              <a:rPr lang="en" sz="750">
                <a:solidFill>
                  <a:srgbClr val="CE9178"/>
                </a:solidFill>
                <a:highlight>
                  <a:srgbClr val="1E1E1E"/>
                </a:highlight>
                <a:latin typeface="Courier New"/>
                <a:ea typeface="Courier New"/>
                <a:cs typeface="Courier New"/>
                <a:sym typeface="Courier New"/>
              </a:rPr>
              <a:t>'fontsize'</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a:t>
            </a:r>
            <a:r>
              <a:rPr lang="en" sz="750">
                <a:solidFill>
                  <a:srgbClr val="B5CEA8"/>
                </a:solidFill>
                <a:highlight>
                  <a:srgbClr val="1E1E1E"/>
                </a:highlight>
                <a:latin typeface="Courier New"/>
                <a:ea typeface="Courier New"/>
                <a:cs typeface="Courier New"/>
                <a:sym typeface="Courier New"/>
              </a:rPr>
              <a:t>20</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loc=</a:t>
            </a:r>
            <a:r>
              <a:rPr lang="en" sz="750">
                <a:solidFill>
                  <a:srgbClr val="CE9178"/>
                </a:solidFill>
                <a:highlight>
                  <a:srgbClr val="1E1E1E"/>
                </a:highlight>
                <a:latin typeface="Courier New"/>
                <a:ea typeface="Courier New"/>
                <a:cs typeface="Courier New"/>
                <a:sym typeface="Courier New"/>
              </a:rPr>
              <a:t>'center'</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ax.set_axis_off</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    plt.savefig</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output</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format = </a:t>
            </a:r>
            <a:r>
              <a:rPr lang="en" sz="750">
                <a:solidFill>
                  <a:srgbClr val="CE9178"/>
                </a:solidFill>
                <a:highlight>
                  <a:srgbClr val="1E1E1E"/>
                </a:highlight>
                <a:latin typeface="Courier New"/>
                <a:ea typeface="Courier New"/>
                <a:cs typeface="Courier New"/>
                <a:sym typeface="Courier New"/>
              </a:rPr>
              <a:t>'png'</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bbox_inches=</a:t>
            </a:r>
            <a:r>
              <a:rPr lang="en" sz="750">
                <a:solidFill>
                  <a:srgbClr val="CE9178"/>
                </a:solidFill>
                <a:highlight>
                  <a:srgbClr val="1E1E1E"/>
                </a:highlight>
                <a:latin typeface="Courier New"/>
                <a:ea typeface="Courier New"/>
                <a:cs typeface="Courier New"/>
                <a:sym typeface="Courier New"/>
              </a:rPr>
              <a:t>'tight'</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getziplot</a:t>
            </a:r>
            <a:r>
              <a:rPr lang="en" sz="750">
                <a:solidFill>
                  <a:srgbClr val="DCDCDC"/>
                </a:solidFill>
                <a:highlight>
                  <a:srgbClr val="1E1E1E"/>
                </a:highlight>
                <a:latin typeface="Courier New"/>
                <a:ea typeface="Courier New"/>
                <a:cs typeface="Courier New"/>
                <a:sym typeface="Courier New"/>
              </a:rPr>
              <a:t>(</a:t>
            </a:r>
            <a:r>
              <a:rPr lang="en" sz="750">
                <a:solidFill>
                  <a:srgbClr val="CE9178"/>
                </a:solidFill>
                <a:highlight>
                  <a:srgbClr val="1E1E1E"/>
                </a:highlight>
                <a:latin typeface="Courier New"/>
                <a:ea typeface="Courier New"/>
                <a:cs typeface="Courier New"/>
                <a:sym typeface="Courier New"/>
              </a:rPr>
              <a:t>"NYC Total shooting incident year 2017 by Zipccode"</a:t>
            </a:r>
            <a:r>
              <a:rPr lang="en" sz="750">
                <a:solidFill>
                  <a:srgbClr val="DCDCDC"/>
                </a:solidFill>
                <a:highlight>
                  <a:srgbClr val="1E1E1E"/>
                </a:highlight>
                <a:latin typeface="Courier New"/>
                <a:ea typeface="Courier New"/>
                <a:cs typeface="Courier New"/>
                <a:sym typeface="Courier New"/>
              </a:rPr>
              <a:t>,</a:t>
            </a:r>
            <a:r>
              <a:rPr lang="en" sz="750">
                <a:solidFill>
                  <a:srgbClr val="CE9178"/>
                </a:solidFill>
                <a:highlight>
                  <a:srgbClr val="1E1E1E"/>
                </a:highlight>
                <a:latin typeface="Courier New"/>
                <a:ea typeface="Courier New"/>
                <a:cs typeface="Courier New"/>
                <a:sym typeface="Courier New"/>
              </a:rPr>
              <a:t>'shooting2017zip.png'</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df_merge_df1</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   </a:t>
            </a:r>
            <a:endParaRPr sz="750">
              <a:solidFill>
                <a:srgbClr val="D4D4D4"/>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getziplot</a:t>
            </a:r>
            <a:r>
              <a:rPr lang="en" sz="750">
                <a:solidFill>
                  <a:srgbClr val="DCDCDC"/>
                </a:solidFill>
                <a:highlight>
                  <a:srgbClr val="1E1E1E"/>
                </a:highlight>
                <a:latin typeface="Courier New"/>
                <a:ea typeface="Courier New"/>
                <a:cs typeface="Courier New"/>
                <a:sym typeface="Courier New"/>
              </a:rPr>
              <a:t>(</a:t>
            </a:r>
            <a:r>
              <a:rPr lang="en" sz="750">
                <a:solidFill>
                  <a:srgbClr val="CE9178"/>
                </a:solidFill>
                <a:highlight>
                  <a:srgbClr val="1E1E1E"/>
                </a:highlight>
                <a:latin typeface="Courier New"/>
                <a:ea typeface="Courier New"/>
                <a:cs typeface="Courier New"/>
                <a:sym typeface="Courier New"/>
              </a:rPr>
              <a:t>"NYC Total complaint year 2017 by Zipccode"</a:t>
            </a:r>
            <a:r>
              <a:rPr lang="en" sz="750">
                <a:solidFill>
                  <a:srgbClr val="DCDCDC"/>
                </a:solidFill>
                <a:highlight>
                  <a:srgbClr val="1E1E1E"/>
                </a:highlight>
                <a:latin typeface="Courier New"/>
                <a:ea typeface="Courier New"/>
                <a:cs typeface="Courier New"/>
                <a:sym typeface="Courier New"/>
              </a:rPr>
              <a:t>,</a:t>
            </a:r>
            <a:r>
              <a:rPr lang="en" sz="750">
                <a:solidFill>
                  <a:srgbClr val="CE9178"/>
                </a:solidFill>
                <a:highlight>
                  <a:srgbClr val="1E1E1E"/>
                </a:highlight>
                <a:latin typeface="Courier New"/>
                <a:ea typeface="Courier New"/>
                <a:cs typeface="Courier New"/>
                <a:sym typeface="Courier New"/>
              </a:rPr>
              <a:t>'complain2017zip.png'</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df_merge_df2</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None/>
            </a:pPr>
            <a:r>
              <a:rPr lang="en" sz="750">
                <a:solidFill>
                  <a:srgbClr val="D4D4D4"/>
                </a:solidFill>
                <a:highlight>
                  <a:srgbClr val="1E1E1E"/>
                </a:highlight>
                <a:latin typeface="Courier New"/>
                <a:ea typeface="Courier New"/>
                <a:cs typeface="Courier New"/>
                <a:sym typeface="Courier New"/>
              </a:rPr>
              <a:t>getziplot</a:t>
            </a:r>
            <a:r>
              <a:rPr lang="en" sz="750">
                <a:solidFill>
                  <a:srgbClr val="DCDCDC"/>
                </a:solidFill>
                <a:highlight>
                  <a:srgbClr val="1E1E1E"/>
                </a:highlight>
                <a:latin typeface="Courier New"/>
                <a:ea typeface="Courier New"/>
                <a:cs typeface="Courier New"/>
                <a:sym typeface="Courier New"/>
              </a:rPr>
              <a:t>(</a:t>
            </a:r>
            <a:r>
              <a:rPr lang="en" sz="750">
                <a:solidFill>
                  <a:srgbClr val="CE9178"/>
                </a:solidFill>
                <a:highlight>
                  <a:srgbClr val="1E1E1E"/>
                </a:highlight>
                <a:latin typeface="Courier New"/>
                <a:ea typeface="Courier New"/>
                <a:cs typeface="Courier New"/>
                <a:sym typeface="Courier New"/>
              </a:rPr>
              <a:t>"NYC Total arrest year 2017 by Zipccode"</a:t>
            </a:r>
            <a:r>
              <a:rPr lang="en" sz="750">
                <a:solidFill>
                  <a:srgbClr val="DCDCDC"/>
                </a:solidFill>
                <a:highlight>
                  <a:srgbClr val="1E1E1E"/>
                </a:highlight>
                <a:latin typeface="Courier New"/>
                <a:ea typeface="Courier New"/>
                <a:cs typeface="Courier New"/>
                <a:sym typeface="Courier New"/>
              </a:rPr>
              <a:t>,</a:t>
            </a:r>
            <a:r>
              <a:rPr lang="en" sz="750">
                <a:solidFill>
                  <a:srgbClr val="CE9178"/>
                </a:solidFill>
                <a:highlight>
                  <a:srgbClr val="1E1E1E"/>
                </a:highlight>
                <a:latin typeface="Courier New"/>
                <a:ea typeface="Courier New"/>
                <a:cs typeface="Courier New"/>
                <a:sym typeface="Courier New"/>
              </a:rPr>
              <a:t>'arrest2017zip.png'</a:t>
            </a:r>
            <a:r>
              <a:rPr lang="en" sz="750">
                <a:solidFill>
                  <a:srgbClr val="DCDCDC"/>
                </a:solidFill>
                <a:highlight>
                  <a:srgbClr val="1E1E1E"/>
                </a:highlight>
                <a:latin typeface="Courier New"/>
                <a:ea typeface="Courier New"/>
                <a:cs typeface="Courier New"/>
                <a:sym typeface="Courier New"/>
              </a:rPr>
              <a:t>,</a:t>
            </a:r>
            <a:r>
              <a:rPr lang="en" sz="750">
                <a:solidFill>
                  <a:srgbClr val="D4D4D4"/>
                </a:solidFill>
                <a:highlight>
                  <a:srgbClr val="1E1E1E"/>
                </a:highlight>
                <a:latin typeface="Courier New"/>
                <a:ea typeface="Courier New"/>
                <a:cs typeface="Courier New"/>
                <a:sym typeface="Courier New"/>
              </a:rPr>
              <a:t>df_merge_df3</a:t>
            </a:r>
            <a:r>
              <a:rPr lang="en" sz="750">
                <a:solidFill>
                  <a:srgbClr val="DCDCDC"/>
                </a:solidFill>
                <a:highlight>
                  <a:srgbClr val="1E1E1E"/>
                </a:highlight>
                <a:latin typeface="Courier New"/>
                <a:ea typeface="Courier New"/>
                <a:cs typeface="Courier New"/>
                <a:sym typeface="Courier New"/>
              </a:rPr>
              <a:t>)</a:t>
            </a:r>
            <a:endParaRPr sz="750">
              <a:solidFill>
                <a:srgbClr val="DCDCDC"/>
              </a:solidFill>
              <a:highlight>
                <a:srgbClr val="1E1E1E"/>
              </a:highlight>
              <a:latin typeface="Courier New"/>
              <a:ea typeface="Courier New"/>
              <a:cs typeface="Courier New"/>
              <a:sym typeface="Courier New"/>
            </a:endParaRPr>
          </a:p>
          <a:p>
            <a:pPr indent="0" lvl="0" marL="0" rtl="0" algn="l">
              <a:lnSpc>
                <a:spcPct val="90000"/>
              </a:lnSpc>
              <a:spcBef>
                <a:spcPts val="0"/>
              </a:spcBef>
              <a:spcAft>
                <a:spcPts val="0"/>
              </a:spcAft>
              <a:buNone/>
            </a:pPr>
            <a:r>
              <a:t/>
            </a:r>
            <a:endParaRPr sz="1400"/>
          </a:p>
        </p:txBody>
      </p:sp>
      <p:sp>
        <p:nvSpPr>
          <p:cNvPr id="430" name="Google Shape;430;p33"/>
          <p:cNvSpPr txBox="1"/>
          <p:nvPr>
            <p:ph type="ctrTitle"/>
          </p:nvPr>
        </p:nvSpPr>
        <p:spPr>
          <a:xfrm>
            <a:off x="573650" y="-379875"/>
            <a:ext cx="7732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140"/>
              <a:t>Code for mapping total cases by zip for 2017</a:t>
            </a:r>
            <a:endParaRPr sz="2140"/>
          </a:p>
          <a:p>
            <a:pPr indent="0" lvl="0" marL="0" rtl="0" algn="l">
              <a:spcBef>
                <a:spcPts val="0"/>
              </a:spcBef>
              <a:spcAft>
                <a:spcPts val="0"/>
              </a:spcAft>
              <a:buNone/>
            </a:pPr>
            <a:r>
              <a:t/>
            </a:r>
            <a:endParaRPr sz="2140"/>
          </a:p>
          <a:p>
            <a:pPr indent="0" lvl="0" marL="0" rtl="0" algn="l">
              <a:spcBef>
                <a:spcPts val="0"/>
              </a:spcBef>
              <a:spcAft>
                <a:spcPts val="0"/>
              </a:spcAft>
              <a:buClr>
                <a:srgbClr val="000000"/>
              </a:buClr>
              <a:buSzPts val="990"/>
              <a:buFont typeface="Arial"/>
              <a:buNone/>
            </a:pPr>
            <a:r>
              <a:rPr lang="en" sz="1140"/>
              <a:t>Pretty cool function that can transfer lat and lon to zipcode</a:t>
            </a:r>
            <a:endParaRPr sz="114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pic>
        <p:nvPicPr>
          <p:cNvPr id="435" name="Google Shape;435;p34"/>
          <p:cNvPicPr preferRelativeResize="0"/>
          <p:nvPr/>
        </p:nvPicPr>
        <p:blipFill>
          <a:blip r:embed="rId3">
            <a:alphaModFix/>
          </a:blip>
          <a:stretch>
            <a:fillRect/>
          </a:stretch>
        </p:blipFill>
        <p:spPr>
          <a:xfrm>
            <a:off x="345575" y="570863"/>
            <a:ext cx="4910725" cy="44847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pic>
        <p:nvPicPr>
          <p:cNvPr id="440" name="Google Shape;440;p35"/>
          <p:cNvPicPr preferRelativeResize="0"/>
          <p:nvPr/>
        </p:nvPicPr>
        <p:blipFill>
          <a:blip r:embed="rId3">
            <a:alphaModFix/>
          </a:blip>
          <a:stretch>
            <a:fillRect/>
          </a:stretch>
        </p:blipFill>
        <p:spPr>
          <a:xfrm>
            <a:off x="216800" y="1627363"/>
            <a:ext cx="3888450" cy="3453075"/>
          </a:xfrm>
          <a:prstGeom prst="rect">
            <a:avLst/>
          </a:prstGeom>
          <a:noFill/>
          <a:ln>
            <a:noFill/>
          </a:ln>
        </p:spPr>
      </p:pic>
      <p:pic>
        <p:nvPicPr>
          <p:cNvPr id="441" name="Google Shape;441;p35"/>
          <p:cNvPicPr preferRelativeResize="0"/>
          <p:nvPr/>
        </p:nvPicPr>
        <p:blipFill>
          <a:blip r:embed="rId4">
            <a:alphaModFix/>
          </a:blip>
          <a:stretch>
            <a:fillRect/>
          </a:stretch>
        </p:blipFill>
        <p:spPr>
          <a:xfrm>
            <a:off x="4531375" y="1600650"/>
            <a:ext cx="3984925" cy="35065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36"/>
          <p:cNvSpPr txBox="1"/>
          <p:nvPr>
            <p:ph type="ctrTitle"/>
          </p:nvPr>
        </p:nvSpPr>
        <p:spPr>
          <a:xfrm>
            <a:off x="572725" y="-488575"/>
            <a:ext cx="76674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Cleaned Data To Database</a:t>
            </a:r>
            <a:endParaRPr/>
          </a:p>
        </p:txBody>
      </p:sp>
      <p:sp>
        <p:nvSpPr>
          <p:cNvPr id="447" name="Google Shape;447;p36"/>
          <p:cNvSpPr txBox="1"/>
          <p:nvPr>
            <p:ph idx="1" type="subTitle"/>
          </p:nvPr>
        </p:nvSpPr>
        <p:spPr>
          <a:xfrm>
            <a:off x="824000" y="3596300"/>
            <a:ext cx="4255500" cy="695400"/>
          </a:xfrm>
          <a:prstGeom prst="rect">
            <a:avLst/>
          </a:prstGeom>
          <a:noFill/>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t/>
            </a:r>
            <a:endParaRPr sz="6557"/>
          </a:p>
          <a:p>
            <a:pPr indent="0" lvl="0" marL="0" rtl="0" algn="l">
              <a:spcBef>
                <a:spcPts val="0"/>
              </a:spcBef>
              <a:spcAft>
                <a:spcPts val="0"/>
              </a:spcAft>
              <a:buNone/>
            </a:pPr>
            <a:r>
              <a:t/>
            </a:r>
            <a:endParaRPr/>
          </a:p>
        </p:txBody>
      </p:sp>
      <p:pic>
        <p:nvPicPr>
          <p:cNvPr id="448" name="Google Shape;448;p36"/>
          <p:cNvPicPr preferRelativeResize="0"/>
          <p:nvPr/>
        </p:nvPicPr>
        <p:blipFill>
          <a:blip r:embed="rId3">
            <a:alphaModFix/>
          </a:blip>
          <a:stretch>
            <a:fillRect/>
          </a:stretch>
        </p:blipFill>
        <p:spPr>
          <a:xfrm>
            <a:off x="654913" y="1266500"/>
            <a:ext cx="4417919" cy="1697525"/>
          </a:xfrm>
          <a:prstGeom prst="rect">
            <a:avLst/>
          </a:prstGeom>
          <a:noFill/>
          <a:ln>
            <a:noFill/>
          </a:ln>
        </p:spPr>
      </p:pic>
      <p:pic>
        <p:nvPicPr>
          <p:cNvPr id="449" name="Google Shape;449;p36"/>
          <p:cNvPicPr preferRelativeResize="0"/>
          <p:nvPr/>
        </p:nvPicPr>
        <p:blipFill>
          <a:blip r:embed="rId4">
            <a:alphaModFix/>
          </a:blip>
          <a:stretch>
            <a:fillRect/>
          </a:stretch>
        </p:blipFill>
        <p:spPr>
          <a:xfrm>
            <a:off x="654925" y="3328627"/>
            <a:ext cx="7064922" cy="153258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37"/>
          <p:cNvSpPr txBox="1"/>
          <p:nvPr>
            <p:ph type="ctrTitle"/>
          </p:nvPr>
        </p:nvSpPr>
        <p:spPr>
          <a:xfrm>
            <a:off x="519200" y="1080413"/>
            <a:ext cx="4255500" cy="1872900"/>
          </a:xfrm>
          <a:prstGeom prst="rect">
            <a:avLst/>
          </a:prstGeom>
        </p:spPr>
        <p:txBody>
          <a:bodyPr anchorCtr="0" anchor="ctr" bIns="91425" lIns="91425" spcFirstLastPara="1" rIns="91425" wrap="square" tIns="91425">
            <a:normAutofit fontScale="90000"/>
          </a:bodyPr>
          <a:lstStyle/>
          <a:p>
            <a:pPr indent="0" lvl="0" marL="0" rtl="0" algn="l">
              <a:lnSpc>
                <a:spcPct val="135714"/>
              </a:lnSpc>
              <a:spcBef>
                <a:spcPts val="0"/>
              </a:spcBef>
              <a:spcAft>
                <a:spcPts val="0"/>
              </a:spcAft>
              <a:buNone/>
            </a:pPr>
            <a:r>
              <a:rPr b="0" lang="en" sz="1050">
                <a:solidFill>
                  <a:srgbClr val="D4D4D4"/>
                </a:solidFill>
                <a:highlight>
                  <a:srgbClr val="1E1E1E"/>
                </a:highlight>
                <a:latin typeface="Courier New"/>
                <a:ea typeface="Courier New"/>
                <a:cs typeface="Courier New"/>
                <a:sym typeface="Courier New"/>
              </a:rPr>
              <a:t>conn = sqlite3.connect</a:t>
            </a:r>
            <a:r>
              <a:rPr b="0" lang="en" sz="1050">
                <a:solidFill>
                  <a:srgbClr val="DCDCDC"/>
                </a:solidFill>
                <a:highlight>
                  <a:srgbClr val="1E1E1E"/>
                </a:highlight>
                <a:latin typeface="Courier New"/>
                <a:ea typeface="Courier New"/>
                <a:cs typeface="Courier New"/>
                <a:sym typeface="Courier New"/>
              </a:rPr>
              <a:t>(</a:t>
            </a:r>
            <a:r>
              <a:rPr b="0" lang="en" sz="1050">
                <a:solidFill>
                  <a:srgbClr val="CE9178"/>
                </a:solidFill>
                <a:highlight>
                  <a:srgbClr val="1E1E1E"/>
                </a:highlight>
                <a:latin typeface="Courier New"/>
                <a:ea typeface="Courier New"/>
                <a:cs typeface="Courier New"/>
                <a:sym typeface="Courier New"/>
              </a:rPr>
              <a:t>'CIS9650_Group8'</a:t>
            </a:r>
            <a:r>
              <a:rPr b="0" lang="en" sz="1050">
                <a:solidFill>
                  <a:srgbClr val="DCDCDC"/>
                </a:solidFill>
                <a:highlight>
                  <a:srgbClr val="1E1E1E"/>
                </a:highlight>
                <a:latin typeface="Courier New"/>
                <a:ea typeface="Courier New"/>
                <a:cs typeface="Courier New"/>
                <a:sym typeface="Courier New"/>
              </a:rPr>
              <a:t>)</a:t>
            </a:r>
            <a:r>
              <a:rPr b="0" lang="en" sz="1050">
                <a:solidFill>
                  <a:srgbClr val="D4D4D4"/>
                </a:solidFill>
                <a:highlight>
                  <a:srgbClr val="1E1E1E"/>
                </a:highlight>
                <a:latin typeface="Courier New"/>
                <a:ea typeface="Courier New"/>
                <a:cs typeface="Courier New"/>
                <a:sym typeface="Courier New"/>
              </a:rPr>
              <a:t> </a:t>
            </a:r>
            <a:endParaRPr b="0"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en" sz="1050">
                <a:solidFill>
                  <a:srgbClr val="D4D4D4"/>
                </a:solidFill>
                <a:highlight>
                  <a:srgbClr val="1E1E1E"/>
                </a:highlight>
                <a:latin typeface="Courier New"/>
                <a:ea typeface="Courier New"/>
                <a:cs typeface="Courier New"/>
                <a:sym typeface="Courier New"/>
              </a:rPr>
              <a:t>c = conn.cursor</a:t>
            </a:r>
            <a:r>
              <a:rPr b="0" lang="en" sz="1050">
                <a:solidFill>
                  <a:srgbClr val="DCDCDC"/>
                </a:solidFill>
                <a:highlight>
                  <a:srgbClr val="1E1E1E"/>
                </a:highlight>
                <a:latin typeface="Courier New"/>
                <a:ea typeface="Courier New"/>
                <a:cs typeface="Courier New"/>
                <a:sym typeface="Courier New"/>
              </a:rPr>
              <a:t>()</a:t>
            </a:r>
            <a:endParaRPr b="0"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en" sz="1050">
                <a:solidFill>
                  <a:srgbClr val="D4D4D4"/>
                </a:solidFill>
                <a:highlight>
                  <a:srgbClr val="1E1E1E"/>
                </a:highlight>
                <a:latin typeface="Courier New"/>
                <a:ea typeface="Courier New"/>
                <a:cs typeface="Courier New"/>
                <a:sym typeface="Courier New"/>
              </a:rPr>
              <a:t>cleandf.to_sql</a:t>
            </a:r>
            <a:r>
              <a:rPr b="0" lang="en" sz="1050">
                <a:solidFill>
                  <a:srgbClr val="DCDCDC"/>
                </a:solidFill>
                <a:highlight>
                  <a:srgbClr val="1E1E1E"/>
                </a:highlight>
                <a:latin typeface="Courier New"/>
                <a:ea typeface="Courier New"/>
                <a:cs typeface="Courier New"/>
                <a:sym typeface="Courier New"/>
              </a:rPr>
              <a:t>(</a:t>
            </a:r>
            <a:r>
              <a:rPr b="0" lang="en" sz="1050">
                <a:solidFill>
                  <a:srgbClr val="CE9178"/>
                </a:solidFill>
                <a:highlight>
                  <a:srgbClr val="1E1E1E"/>
                </a:highlight>
                <a:latin typeface="Courier New"/>
                <a:ea typeface="Courier New"/>
                <a:cs typeface="Courier New"/>
                <a:sym typeface="Courier New"/>
              </a:rPr>
              <a:t>'shooting'</a:t>
            </a:r>
            <a:r>
              <a:rPr b="0" lang="en" sz="1050">
                <a:solidFill>
                  <a:srgbClr val="DCDCDC"/>
                </a:solidFill>
                <a:highlight>
                  <a:srgbClr val="1E1E1E"/>
                </a:highlight>
                <a:latin typeface="Courier New"/>
                <a:ea typeface="Courier New"/>
                <a:cs typeface="Courier New"/>
                <a:sym typeface="Courier New"/>
              </a:rPr>
              <a:t>,</a:t>
            </a:r>
            <a:r>
              <a:rPr b="0" lang="en" sz="1050">
                <a:solidFill>
                  <a:srgbClr val="D4D4D4"/>
                </a:solidFill>
                <a:highlight>
                  <a:srgbClr val="1E1E1E"/>
                </a:highlight>
                <a:latin typeface="Courier New"/>
                <a:ea typeface="Courier New"/>
                <a:cs typeface="Courier New"/>
                <a:sym typeface="Courier New"/>
              </a:rPr>
              <a:t> conn</a:t>
            </a:r>
            <a:r>
              <a:rPr b="0" lang="en" sz="1050">
                <a:solidFill>
                  <a:srgbClr val="DCDCDC"/>
                </a:solidFill>
                <a:highlight>
                  <a:srgbClr val="1E1E1E"/>
                </a:highlight>
                <a:latin typeface="Courier New"/>
                <a:ea typeface="Courier New"/>
                <a:cs typeface="Courier New"/>
                <a:sym typeface="Courier New"/>
              </a:rPr>
              <a:t>,</a:t>
            </a:r>
            <a:r>
              <a:rPr b="0" lang="en" sz="1050">
                <a:solidFill>
                  <a:srgbClr val="D4D4D4"/>
                </a:solidFill>
                <a:highlight>
                  <a:srgbClr val="1E1E1E"/>
                </a:highlight>
                <a:latin typeface="Courier New"/>
                <a:ea typeface="Courier New"/>
                <a:cs typeface="Courier New"/>
                <a:sym typeface="Courier New"/>
              </a:rPr>
              <a:t> if_exists=</a:t>
            </a:r>
            <a:r>
              <a:rPr b="0" lang="en" sz="1050">
                <a:solidFill>
                  <a:srgbClr val="CE9178"/>
                </a:solidFill>
                <a:highlight>
                  <a:srgbClr val="1E1E1E"/>
                </a:highlight>
                <a:latin typeface="Courier New"/>
                <a:ea typeface="Courier New"/>
                <a:cs typeface="Courier New"/>
                <a:sym typeface="Courier New"/>
              </a:rPr>
              <a:t>'replace'</a:t>
            </a:r>
            <a:r>
              <a:rPr b="0" lang="en" sz="1050">
                <a:solidFill>
                  <a:srgbClr val="DCDCDC"/>
                </a:solidFill>
                <a:highlight>
                  <a:srgbClr val="1E1E1E"/>
                </a:highlight>
                <a:latin typeface="Courier New"/>
                <a:ea typeface="Courier New"/>
                <a:cs typeface="Courier New"/>
                <a:sym typeface="Courier New"/>
              </a:rPr>
              <a:t>,</a:t>
            </a:r>
            <a:r>
              <a:rPr b="0" lang="en" sz="1050">
                <a:solidFill>
                  <a:srgbClr val="D4D4D4"/>
                </a:solidFill>
                <a:highlight>
                  <a:srgbClr val="1E1E1E"/>
                </a:highlight>
                <a:latin typeface="Courier New"/>
                <a:ea typeface="Courier New"/>
                <a:cs typeface="Courier New"/>
                <a:sym typeface="Courier New"/>
              </a:rPr>
              <a:t> index = </a:t>
            </a:r>
            <a:r>
              <a:rPr b="0" lang="en" sz="1050">
                <a:solidFill>
                  <a:srgbClr val="569CD6"/>
                </a:solidFill>
                <a:highlight>
                  <a:srgbClr val="1E1E1E"/>
                </a:highlight>
                <a:latin typeface="Courier New"/>
                <a:ea typeface="Courier New"/>
                <a:cs typeface="Courier New"/>
                <a:sym typeface="Courier New"/>
              </a:rPr>
              <a:t>False</a:t>
            </a:r>
            <a:r>
              <a:rPr b="0" lang="en" sz="1050">
                <a:solidFill>
                  <a:srgbClr val="DCDCDC"/>
                </a:solidFill>
                <a:highlight>
                  <a:srgbClr val="1E1E1E"/>
                </a:highlight>
                <a:latin typeface="Courier New"/>
                <a:ea typeface="Courier New"/>
                <a:cs typeface="Courier New"/>
                <a:sym typeface="Courier New"/>
              </a:rPr>
              <a:t>)</a:t>
            </a:r>
            <a:endParaRPr b="0"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en" sz="1050">
                <a:solidFill>
                  <a:srgbClr val="D4D4D4"/>
                </a:solidFill>
                <a:highlight>
                  <a:srgbClr val="1E1E1E"/>
                </a:highlight>
                <a:latin typeface="Courier New"/>
                <a:ea typeface="Courier New"/>
                <a:cs typeface="Courier New"/>
                <a:sym typeface="Courier New"/>
              </a:rPr>
              <a:t>sql2df = sqla.create_engine</a:t>
            </a:r>
            <a:r>
              <a:rPr b="0" lang="en" sz="1050">
                <a:solidFill>
                  <a:srgbClr val="DCDCDC"/>
                </a:solidFill>
                <a:highlight>
                  <a:srgbClr val="1E1E1E"/>
                </a:highlight>
                <a:latin typeface="Courier New"/>
                <a:ea typeface="Courier New"/>
                <a:cs typeface="Courier New"/>
                <a:sym typeface="Courier New"/>
              </a:rPr>
              <a:t>(</a:t>
            </a:r>
            <a:r>
              <a:rPr b="0" lang="en" sz="1050">
                <a:solidFill>
                  <a:srgbClr val="CE9178"/>
                </a:solidFill>
                <a:highlight>
                  <a:srgbClr val="1E1E1E"/>
                </a:highlight>
                <a:latin typeface="Courier New"/>
                <a:ea typeface="Courier New"/>
                <a:cs typeface="Courier New"/>
                <a:sym typeface="Courier New"/>
              </a:rPr>
              <a:t>'sqlite:///CIS9650_Group8'</a:t>
            </a:r>
            <a:r>
              <a:rPr b="0" lang="en" sz="1050">
                <a:solidFill>
                  <a:srgbClr val="DCDCDC"/>
                </a:solidFill>
                <a:highlight>
                  <a:srgbClr val="1E1E1E"/>
                </a:highlight>
                <a:latin typeface="Courier New"/>
                <a:ea typeface="Courier New"/>
                <a:cs typeface="Courier New"/>
                <a:sym typeface="Courier New"/>
              </a:rPr>
              <a:t>)</a:t>
            </a:r>
            <a:endParaRPr b="0" sz="1050">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en" sz="1050">
                <a:solidFill>
                  <a:srgbClr val="D4D4D4"/>
                </a:solidFill>
                <a:highlight>
                  <a:srgbClr val="1E1E1E"/>
                </a:highlight>
                <a:latin typeface="Courier New"/>
                <a:ea typeface="Courier New"/>
                <a:cs typeface="Courier New"/>
                <a:sym typeface="Courier New"/>
              </a:rPr>
              <a:t>pd.read_sql</a:t>
            </a:r>
            <a:r>
              <a:rPr b="0" lang="en" sz="1050">
                <a:solidFill>
                  <a:srgbClr val="DCDCDC"/>
                </a:solidFill>
                <a:highlight>
                  <a:srgbClr val="1E1E1E"/>
                </a:highlight>
                <a:latin typeface="Courier New"/>
                <a:ea typeface="Courier New"/>
                <a:cs typeface="Courier New"/>
                <a:sym typeface="Courier New"/>
              </a:rPr>
              <a:t>(</a:t>
            </a:r>
            <a:r>
              <a:rPr b="0" lang="en" sz="1050">
                <a:solidFill>
                  <a:srgbClr val="CE9178"/>
                </a:solidFill>
                <a:highlight>
                  <a:srgbClr val="1E1E1E"/>
                </a:highlight>
                <a:latin typeface="Courier New"/>
                <a:ea typeface="Courier New"/>
                <a:cs typeface="Courier New"/>
                <a:sym typeface="Courier New"/>
              </a:rPr>
              <a:t>'SELECT * FROM shooting WHERE year between 2020 and 2021 AND boro = "brooklyn"'</a:t>
            </a:r>
            <a:r>
              <a:rPr b="0" lang="en" sz="1050">
                <a:solidFill>
                  <a:srgbClr val="DCDCDC"/>
                </a:solidFill>
                <a:highlight>
                  <a:srgbClr val="1E1E1E"/>
                </a:highlight>
                <a:latin typeface="Courier New"/>
                <a:ea typeface="Courier New"/>
                <a:cs typeface="Courier New"/>
                <a:sym typeface="Courier New"/>
              </a:rPr>
              <a:t>,</a:t>
            </a:r>
            <a:r>
              <a:rPr b="0" lang="en" sz="1050">
                <a:solidFill>
                  <a:srgbClr val="D4D4D4"/>
                </a:solidFill>
                <a:highlight>
                  <a:srgbClr val="1E1E1E"/>
                </a:highlight>
                <a:latin typeface="Courier New"/>
                <a:ea typeface="Courier New"/>
                <a:cs typeface="Courier New"/>
                <a:sym typeface="Courier New"/>
              </a:rPr>
              <a:t> sql2df</a:t>
            </a:r>
            <a:r>
              <a:rPr b="0" lang="en" sz="1050">
                <a:solidFill>
                  <a:srgbClr val="DCDCDC"/>
                </a:solidFill>
                <a:highlight>
                  <a:srgbClr val="1E1E1E"/>
                </a:highlight>
                <a:latin typeface="Courier New"/>
                <a:ea typeface="Courier New"/>
                <a:cs typeface="Courier New"/>
                <a:sym typeface="Courier New"/>
              </a:rPr>
              <a:t>)</a:t>
            </a:r>
            <a:endParaRPr b="0" sz="1050">
              <a:solidFill>
                <a:srgbClr val="DCDCDC"/>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455" name="Google Shape;455;p37"/>
          <p:cNvSpPr txBox="1"/>
          <p:nvPr>
            <p:ph idx="1" type="subTitle"/>
          </p:nvPr>
        </p:nvSpPr>
        <p:spPr>
          <a:xfrm>
            <a:off x="824000" y="3596300"/>
            <a:ext cx="4255500" cy="695400"/>
          </a:xfrm>
          <a:prstGeom prst="rect">
            <a:avLst/>
          </a:prstGeom>
          <a:noFill/>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t/>
            </a:r>
            <a:endParaRPr sz="6557"/>
          </a:p>
          <a:p>
            <a:pPr indent="0" lvl="0" marL="0" rtl="0" algn="l">
              <a:spcBef>
                <a:spcPts val="0"/>
              </a:spcBef>
              <a:spcAft>
                <a:spcPts val="0"/>
              </a:spcAft>
              <a:buNone/>
            </a:pPr>
            <a:r>
              <a:t/>
            </a:r>
            <a:endParaRPr/>
          </a:p>
        </p:txBody>
      </p:sp>
      <p:sp>
        <p:nvSpPr>
          <p:cNvPr id="456" name="Google Shape;456;p37"/>
          <p:cNvSpPr txBox="1"/>
          <p:nvPr>
            <p:ph type="ctrTitle"/>
          </p:nvPr>
        </p:nvSpPr>
        <p:spPr>
          <a:xfrm>
            <a:off x="491425" y="-311225"/>
            <a:ext cx="76674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Cleaned Data To Database</a:t>
            </a:r>
            <a:endParaRPr/>
          </a:p>
        </p:txBody>
      </p:sp>
      <p:pic>
        <p:nvPicPr>
          <p:cNvPr id="457" name="Google Shape;457;p37"/>
          <p:cNvPicPr preferRelativeResize="0"/>
          <p:nvPr/>
        </p:nvPicPr>
        <p:blipFill>
          <a:blip r:embed="rId3">
            <a:alphaModFix/>
          </a:blip>
          <a:stretch>
            <a:fillRect/>
          </a:stretch>
        </p:blipFill>
        <p:spPr>
          <a:xfrm>
            <a:off x="621875" y="2608275"/>
            <a:ext cx="5438476" cy="239504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38"/>
          <p:cNvSpPr txBox="1"/>
          <p:nvPr>
            <p:ph idx="1" type="subTitle"/>
          </p:nvPr>
        </p:nvSpPr>
        <p:spPr>
          <a:xfrm>
            <a:off x="824000" y="3596300"/>
            <a:ext cx="4255500" cy="695400"/>
          </a:xfrm>
          <a:prstGeom prst="rect">
            <a:avLst/>
          </a:prstGeom>
          <a:noFill/>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t/>
            </a:r>
            <a:endParaRPr sz="6557"/>
          </a:p>
          <a:p>
            <a:pPr indent="0" lvl="0" marL="0" rtl="0" algn="l">
              <a:spcBef>
                <a:spcPts val="0"/>
              </a:spcBef>
              <a:spcAft>
                <a:spcPts val="0"/>
              </a:spcAft>
              <a:buNone/>
            </a:pPr>
            <a:r>
              <a:t/>
            </a:r>
            <a:endParaRPr/>
          </a:p>
        </p:txBody>
      </p:sp>
      <p:sp>
        <p:nvSpPr>
          <p:cNvPr id="463" name="Google Shape;463;p38"/>
          <p:cNvSpPr txBox="1"/>
          <p:nvPr>
            <p:ph type="ctrTitle"/>
          </p:nvPr>
        </p:nvSpPr>
        <p:spPr>
          <a:xfrm>
            <a:off x="491425" y="-311225"/>
            <a:ext cx="76674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Use of the</a:t>
            </a:r>
            <a:r>
              <a:rPr lang="en"/>
              <a:t> cleaned Data</a:t>
            </a:r>
            <a:endParaRPr/>
          </a:p>
        </p:txBody>
      </p:sp>
      <p:pic>
        <p:nvPicPr>
          <p:cNvPr id="464" name="Google Shape;464;p38"/>
          <p:cNvPicPr preferRelativeResize="0"/>
          <p:nvPr/>
        </p:nvPicPr>
        <p:blipFill>
          <a:blip r:embed="rId3">
            <a:alphaModFix/>
          </a:blip>
          <a:stretch>
            <a:fillRect/>
          </a:stretch>
        </p:blipFill>
        <p:spPr>
          <a:xfrm>
            <a:off x="892588" y="2318649"/>
            <a:ext cx="6989325" cy="2681424"/>
          </a:xfrm>
          <a:prstGeom prst="rect">
            <a:avLst/>
          </a:prstGeom>
          <a:noFill/>
          <a:ln>
            <a:noFill/>
          </a:ln>
        </p:spPr>
      </p:pic>
      <p:sp>
        <p:nvSpPr>
          <p:cNvPr id="465" name="Google Shape;465;p38"/>
          <p:cNvSpPr txBox="1"/>
          <p:nvPr/>
        </p:nvSpPr>
        <p:spPr>
          <a:xfrm>
            <a:off x="892600" y="1161475"/>
            <a:ext cx="66585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The data can be used for reference or machine learning. </a:t>
            </a:r>
            <a:endParaRPr>
              <a:solidFill>
                <a:schemeClr val="lt1"/>
              </a:solidFill>
            </a:endParaRPr>
          </a:p>
          <a:p>
            <a:pPr indent="0" lvl="0" marL="0" rtl="0" algn="l">
              <a:spcBef>
                <a:spcPts val="0"/>
              </a:spcBef>
              <a:spcAft>
                <a:spcPts val="0"/>
              </a:spcAft>
              <a:buNone/>
            </a:pPr>
            <a:r>
              <a:rPr lang="en">
                <a:solidFill>
                  <a:schemeClr val="lt1"/>
                </a:solidFill>
              </a:rPr>
              <a:t>Here we decision tree to predict murder based on columns ['occurtime', 'location', 'vic_age_group', 'vic_sex', 'perp_age_group', 'perp_sex'].</a:t>
            </a:r>
            <a:endParaRPr>
              <a:solidFill>
                <a:schemeClr val="lt1"/>
              </a:solidFill>
            </a:endParaRPr>
          </a:p>
          <a:p>
            <a:pPr indent="0" lvl="0" marL="0" rtl="0" algn="l">
              <a:spcBef>
                <a:spcPts val="0"/>
              </a:spcBef>
              <a:spcAft>
                <a:spcPts val="0"/>
              </a:spcAft>
              <a:buNone/>
            </a:pPr>
            <a:r>
              <a:rPr lang="en">
                <a:solidFill>
                  <a:schemeClr val="lt1"/>
                </a:solidFill>
              </a:rPr>
              <a:t>Accuracy is 0.78 when using the model for test data set.</a:t>
            </a:r>
            <a:endParaRPr>
              <a:solidFill>
                <a:schemeClr val="lt1"/>
              </a:solidFill>
            </a:endParaRPr>
          </a:p>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39"/>
          <p:cNvSpPr txBox="1"/>
          <p:nvPr>
            <p:ph type="ctrTitle"/>
          </p:nvPr>
        </p:nvSpPr>
        <p:spPr>
          <a:xfrm>
            <a:off x="824000" y="1613825"/>
            <a:ext cx="69063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Thanks you for your time</a:t>
            </a:r>
            <a:endParaRPr/>
          </a:p>
        </p:txBody>
      </p:sp>
      <p:sp>
        <p:nvSpPr>
          <p:cNvPr id="471" name="Google Shape;471;p39"/>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ctrTitle"/>
          </p:nvPr>
        </p:nvSpPr>
        <p:spPr>
          <a:xfrm>
            <a:off x="351025" y="-108062"/>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Data Cleaning</a:t>
            </a:r>
            <a:endParaRPr/>
          </a:p>
        </p:txBody>
      </p:sp>
      <p:sp>
        <p:nvSpPr>
          <p:cNvPr id="291" name="Google Shape;291;p15"/>
          <p:cNvSpPr txBox="1"/>
          <p:nvPr>
            <p:ph idx="1" type="subTitle"/>
          </p:nvPr>
        </p:nvSpPr>
        <p:spPr>
          <a:xfrm>
            <a:off x="720525" y="3544575"/>
            <a:ext cx="4255500" cy="695400"/>
          </a:xfrm>
          <a:prstGeom prst="rect">
            <a:avLst/>
          </a:prstGeom>
          <a:noFill/>
        </p:spPr>
        <p:txBody>
          <a:bodyPr anchorCtr="0" anchor="t" bIns="91425" lIns="91425" spcFirstLastPara="1" rIns="91425" wrap="square" tIns="91425">
            <a:normAutofit fontScale="32500" lnSpcReduction="10000"/>
          </a:bodyPr>
          <a:lstStyle/>
          <a:p>
            <a:pPr indent="0" lvl="0" marL="0" rtl="0" algn="l">
              <a:lnSpc>
                <a:spcPct val="135714"/>
              </a:lnSpc>
              <a:spcBef>
                <a:spcPts val="0"/>
              </a:spcBef>
              <a:spcAft>
                <a:spcPts val="0"/>
              </a:spcAft>
              <a:buNone/>
            </a:pPr>
            <a:r>
              <a:t/>
            </a:r>
            <a:endParaRPr sz="2250">
              <a:solidFill>
                <a:srgbClr val="DCDCDC"/>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sz="6557"/>
          </a:p>
          <a:p>
            <a:pPr indent="0" lvl="0" marL="0" rtl="0" algn="l">
              <a:spcBef>
                <a:spcPts val="0"/>
              </a:spcBef>
              <a:spcAft>
                <a:spcPts val="0"/>
              </a:spcAft>
              <a:buNone/>
            </a:pPr>
            <a:r>
              <a:t/>
            </a:r>
            <a:endParaRPr/>
          </a:p>
        </p:txBody>
      </p:sp>
      <p:pic>
        <p:nvPicPr>
          <p:cNvPr id="292" name="Google Shape;292;p15"/>
          <p:cNvPicPr preferRelativeResize="0"/>
          <p:nvPr/>
        </p:nvPicPr>
        <p:blipFill>
          <a:blip r:embed="rId3">
            <a:alphaModFix/>
          </a:blip>
          <a:stretch>
            <a:fillRect/>
          </a:stretch>
        </p:blipFill>
        <p:spPr>
          <a:xfrm>
            <a:off x="208100" y="2828775"/>
            <a:ext cx="8550451" cy="1841200"/>
          </a:xfrm>
          <a:prstGeom prst="rect">
            <a:avLst/>
          </a:prstGeom>
          <a:noFill/>
          <a:ln>
            <a:noFill/>
          </a:ln>
        </p:spPr>
      </p:pic>
      <p:sp>
        <p:nvSpPr>
          <p:cNvPr id="293" name="Google Shape;293;p15"/>
          <p:cNvSpPr txBox="1"/>
          <p:nvPr/>
        </p:nvSpPr>
        <p:spPr>
          <a:xfrm>
            <a:off x="399175" y="1086600"/>
            <a:ext cx="7390200" cy="166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Nunito"/>
                <a:ea typeface="Nunito"/>
                <a:cs typeface="Nunito"/>
                <a:sym typeface="Nunito"/>
              </a:rPr>
              <a:t>Original DataFrame, needs cleaning for our use:</a:t>
            </a:r>
            <a:endParaRPr>
              <a:solidFill>
                <a:schemeClr val="lt1"/>
              </a:solidFill>
              <a:latin typeface="Nunito"/>
              <a:ea typeface="Nunito"/>
              <a:cs typeface="Nunito"/>
              <a:sym typeface="Nunito"/>
            </a:endParaRPr>
          </a:p>
          <a:p>
            <a:pPr indent="0" lvl="0" marL="0" rtl="0" algn="l">
              <a:spcBef>
                <a:spcPts val="0"/>
              </a:spcBef>
              <a:spcAft>
                <a:spcPts val="0"/>
              </a:spcAft>
              <a:buNone/>
            </a:pPr>
            <a:r>
              <a:t/>
            </a:r>
            <a:endParaRPr>
              <a:solidFill>
                <a:schemeClr val="lt1"/>
              </a:solidFill>
              <a:latin typeface="Nunito"/>
              <a:ea typeface="Nunito"/>
              <a:cs typeface="Nunito"/>
              <a:sym typeface="Nunito"/>
            </a:endParaRPr>
          </a:p>
          <a:p>
            <a:pPr indent="0" lvl="0" marL="0" rtl="0" algn="l">
              <a:spcBef>
                <a:spcPts val="0"/>
              </a:spcBef>
              <a:spcAft>
                <a:spcPts val="0"/>
              </a:spcAft>
              <a:buNone/>
            </a:pPr>
            <a:r>
              <a:rPr lang="en">
                <a:solidFill>
                  <a:schemeClr val="lt1"/>
                </a:solidFill>
                <a:latin typeface="Nunito"/>
                <a:ea typeface="Nunito"/>
                <a:cs typeface="Nunito"/>
                <a:sym typeface="Nunito"/>
              </a:rPr>
              <a:t>Columns we find useful: </a:t>
            </a:r>
            <a:endParaRPr>
              <a:solidFill>
                <a:schemeClr val="lt1"/>
              </a:solidFill>
              <a:latin typeface="Nunito"/>
              <a:ea typeface="Nunito"/>
              <a:cs typeface="Nunito"/>
              <a:sym typeface="Nunito"/>
            </a:endParaRPr>
          </a:p>
          <a:p>
            <a:pPr indent="0" lvl="0" marL="0" rtl="0" algn="l">
              <a:spcBef>
                <a:spcPts val="0"/>
              </a:spcBef>
              <a:spcAft>
                <a:spcPts val="0"/>
              </a:spcAft>
              <a:buNone/>
            </a:pPr>
            <a:r>
              <a:rPr lang="en" sz="1300"/>
              <a:t>'Incident_key','occur_date','occur_time','jurisdiction_code','vic_age_group','vic_sex','perp_age_group','perp_sex','boro','statistical_murder_flag', 'latitude','longitude'</a:t>
            </a:r>
            <a:endParaRPr sz="950">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CDCDC"/>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a:solidFill>
                <a:schemeClr val="lt1"/>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16"/>
          <p:cNvSpPr txBox="1"/>
          <p:nvPr>
            <p:ph type="ctrTitle"/>
          </p:nvPr>
        </p:nvSpPr>
        <p:spPr>
          <a:xfrm>
            <a:off x="351025" y="-108062"/>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Data Cleaning</a:t>
            </a:r>
            <a:endParaRPr/>
          </a:p>
        </p:txBody>
      </p:sp>
      <p:sp>
        <p:nvSpPr>
          <p:cNvPr id="299" name="Google Shape;299;p16"/>
          <p:cNvSpPr txBox="1"/>
          <p:nvPr>
            <p:ph idx="1" type="subTitle"/>
          </p:nvPr>
        </p:nvSpPr>
        <p:spPr>
          <a:xfrm>
            <a:off x="720525" y="3544575"/>
            <a:ext cx="4255500" cy="695400"/>
          </a:xfrm>
          <a:prstGeom prst="rect">
            <a:avLst/>
          </a:prstGeom>
          <a:noFill/>
        </p:spPr>
        <p:txBody>
          <a:bodyPr anchorCtr="0" anchor="t" bIns="91425" lIns="91425" spcFirstLastPara="1" rIns="91425" wrap="square" tIns="91425">
            <a:normAutofit fontScale="32500" lnSpcReduction="10000"/>
          </a:bodyPr>
          <a:lstStyle/>
          <a:p>
            <a:pPr indent="0" lvl="0" marL="0" rtl="0" algn="l">
              <a:lnSpc>
                <a:spcPct val="135714"/>
              </a:lnSpc>
              <a:spcBef>
                <a:spcPts val="0"/>
              </a:spcBef>
              <a:spcAft>
                <a:spcPts val="0"/>
              </a:spcAft>
              <a:buNone/>
            </a:pPr>
            <a:r>
              <a:t/>
            </a:r>
            <a:endParaRPr sz="2250">
              <a:solidFill>
                <a:srgbClr val="DCDCDC"/>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sz="6557"/>
          </a:p>
          <a:p>
            <a:pPr indent="0" lvl="0" marL="0" rtl="0" algn="l">
              <a:spcBef>
                <a:spcPts val="0"/>
              </a:spcBef>
              <a:spcAft>
                <a:spcPts val="0"/>
              </a:spcAft>
              <a:buNone/>
            </a:pPr>
            <a:r>
              <a:t/>
            </a:r>
            <a:endParaRPr/>
          </a:p>
        </p:txBody>
      </p:sp>
      <p:sp>
        <p:nvSpPr>
          <p:cNvPr id="300" name="Google Shape;300;p16"/>
          <p:cNvSpPr txBox="1"/>
          <p:nvPr/>
        </p:nvSpPr>
        <p:spPr>
          <a:xfrm>
            <a:off x="399175" y="1086600"/>
            <a:ext cx="7390200" cy="298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Nunito"/>
                <a:ea typeface="Nunito"/>
                <a:cs typeface="Nunito"/>
                <a:sym typeface="Nunito"/>
              </a:rPr>
              <a:t>After several steps as:</a:t>
            </a:r>
            <a:endParaRPr>
              <a:solidFill>
                <a:schemeClr val="lt1"/>
              </a:solidFill>
              <a:latin typeface="Nunito"/>
              <a:ea typeface="Nunito"/>
              <a:cs typeface="Nunito"/>
              <a:sym typeface="Nunito"/>
            </a:endParaRPr>
          </a:p>
          <a:p>
            <a:pPr indent="-317500" lvl="0" marL="457200" rtl="0" algn="l">
              <a:spcBef>
                <a:spcPts val="0"/>
              </a:spcBef>
              <a:spcAft>
                <a:spcPts val="0"/>
              </a:spcAft>
              <a:buClr>
                <a:schemeClr val="lt1"/>
              </a:buClr>
              <a:buSzPts val="1400"/>
              <a:buFont typeface="Nunito"/>
              <a:buAutoNum type="arabicPeriod"/>
            </a:pPr>
            <a:r>
              <a:rPr lang="en">
                <a:solidFill>
                  <a:schemeClr val="lt1"/>
                </a:solidFill>
                <a:latin typeface="Nunito"/>
                <a:ea typeface="Nunito"/>
                <a:cs typeface="Nunito"/>
                <a:sym typeface="Nunito"/>
              </a:rPr>
              <a:t>Convert date to year and month and into integer;</a:t>
            </a:r>
            <a:endParaRPr>
              <a:solidFill>
                <a:schemeClr val="lt1"/>
              </a:solidFill>
              <a:latin typeface="Nunito"/>
              <a:ea typeface="Nunito"/>
              <a:cs typeface="Nunito"/>
              <a:sym typeface="Nunito"/>
            </a:endParaRPr>
          </a:p>
          <a:p>
            <a:pPr indent="-317500" lvl="0" marL="457200" rtl="0" algn="l">
              <a:spcBef>
                <a:spcPts val="0"/>
              </a:spcBef>
              <a:spcAft>
                <a:spcPts val="0"/>
              </a:spcAft>
              <a:buClr>
                <a:schemeClr val="lt1"/>
              </a:buClr>
              <a:buSzPts val="1400"/>
              <a:buFont typeface="Nunito"/>
              <a:buAutoNum type="arabicPeriod"/>
            </a:pPr>
            <a:r>
              <a:rPr lang="en">
                <a:solidFill>
                  <a:schemeClr val="lt1"/>
                </a:solidFill>
                <a:latin typeface="Nunito"/>
                <a:ea typeface="Nunito"/>
                <a:cs typeface="Nunito"/>
                <a:sym typeface="Nunito"/>
              </a:rPr>
              <a:t>Convert time into day and night based on (day as 6:00~17:59, else as night)</a:t>
            </a:r>
            <a:endParaRPr>
              <a:solidFill>
                <a:schemeClr val="lt1"/>
              </a:solidFill>
              <a:latin typeface="Nunito"/>
              <a:ea typeface="Nunito"/>
              <a:cs typeface="Nunito"/>
              <a:sym typeface="Nunito"/>
            </a:endParaRPr>
          </a:p>
          <a:p>
            <a:pPr indent="-317500" lvl="0" marL="457200" rtl="0" algn="l">
              <a:spcBef>
                <a:spcPts val="0"/>
              </a:spcBef>
              <a:spcAft>
                <a:spcPts val="0"/>
              </a:spcAft>
              <a:buClr>
                <a:schemeClr val="lt1"/>
              </a:buClr>
              <a:buSzPts val="1400"/>
              <a:buFont typeface="Nunito"/>
              <a:buAutoNum type="arabicPeriod"/>
            </a:pPr>
            <a:r>
              <a:rPr lang="en">
                <a:solidFill>
                  <a:schemeClr val="lt1"/>
                </a:solidFill>
                <a:latin typeface="Nunito"/>
                <a:ea typeface="Nunito"/>
                <a:cs typeface="Nunito"/>
                <a:sym typeface="Nunito"/>
              </a:rPr>
              <a:t>Convert jurisdiction code into (0 as patrol, 1 as transit, 2 as housing)</a:t>
            </a:r>
            <a:endParaRPr>
              <a:solidFill>
                <a:schemeClr val="lt1"/>
              </a:solidFill>
              <a:latin typeface="Nunito"/>
              <a:ea typeface="Nunito"/>
              <a:cs typeface="Nunito"/>
              <a:sym typeface="Nunito"/>
            </a:endParaRPr>
          </a:p>
          <a:p>
            <a:pPr indent="-317500" lvl="0" marL="457200" rtl="0" algn="l">
              <a:spcBef>
                <a:spcPts val="0"/>
              </a:spcBef>
              <a:spcAft>
                <a:spcPts val="0"/>
              </a:spcAft>
              <a:buClr>
                <a:schemeClr val="lt1"/>
              </a:buClr>
              <a:buSzPts val="1400"/>
              <a:buFont typeface="Nunito"/>
              <a:buAutoNum type="arabicPeriod"/>
            </a:pPr>
            <a:r>
              <a:rPr lang="en">
                <a:solidFill>
                  <a:schemeClr val="lt1"/>
                </a:solidFill>
                <a:latin typeface="Nunito"/>
                <a:ea typeface="Nunito"/>
                <a:cs typeface="Nunito"/>
                <a:sym typeface="Nunito"/>
              </a:rPr>
              <a:t>Lower case 'boro', 'vic_sex', 'perp_sex'.</a:t>
            </a:r>
            <a:endParaRPr>
              <a:solidFill>
                <a:schemeClr val="lt1"/>
              </a:solidFill>
              <a:latin typeface="Nunito"/>
              <a:ea typeface="Nunito"/>
              <a:cs typeface="Nunito"/>
              <a:sym typeface="Nunito"/>
            </a:endParaRPr>
          </a:p>
          <a:p>
            <a:pPr indent="-317500" lvl="0" marL="457200" rtl="0" algn="l">
              <a:spcBef>
                <a:spcPts val="0"/>
              </a:spcBef>
              <a:spcAft>
                <a:spcPts val="0"/>
              </a:spcAft>
              <a:buClr>
                <a:schemeClr val="lt1"/>
              </a:buClr>
              <a:buSzPts val="1400"/>
              <a:buFont typeface="Nunito"/>
              <a:buAutoNum type="arabicPeriod"/>
            </a:pPr>
            <a:r>
              <a:rPr lang="en">
                <a:solidFill>
                  <a:schemeClr val="lt1"/>
                </a:solidFill>
                <a:latin typeface="Nunito"/>
                <a:ea typeface="Nunito"/>
                <a:cs typeface="Nunito"/>
                <a:sym typeface="Nunito"/>
              </a:rPr>
              <a:t>Rename some columns </a:t>
            </a:r>
            <a:endParaRPr>
              <a:solidFill>
                <a:schemeClr val="lt1"/>
              </a:solidFill>
              <a:latin typeface="Nunito"/>
              <a:ea typeface="Nunito"/>
              <a:cs typeface="Nunito"/>
              <a:sym typeface="Nunito"/>
            </a:endParaRPr>
          </a:p>
          <a:p>
            <a:pPr indent="0" lvl="0" marL="0" rtl="0" algn="l">
              <a:spcBef>
                <a:spcPts val="0"/>
              </a:spcBef>
              <a:spcAft>
                <a:spcPts val="0"/>
              </a:spcAft>
              <a:buNone/>
            </a:pPr>
            <a:r>
              <a:t/>
            </a:r>
            <a:endParaRPr>
              <a:solidFill>
                <a:schemeClr val="lt1"/>
              </a:solidFill>
              <a:latin typeface="Nunito"/>
              <a:ea typeface="Nunito"/>
              <a:cs typeface="Nunito"/>
              <a:sym typeface="Nunito"/>
            </a:endParaRPr>
          </a:p>
          <a:p>
            <a:pPr indent="0" lvl="0" marL="0" rtl="0" algn="l">
              <a:spcBef>
                <a:spcPts val="0"/>
              </a:spcBef>
              <a:spcAft>
                <a:spcPts val="0"/>
              </a:spcAft>
              <a:buNone/>
            </a:pPr>
            <a:r>
              <a:t/>
            </a:r>
            <a:endParaRPr>
              <a:solidFill>
                <a:schemeClr val="lt1"/>
              </a:solidFill>
              <a:latin typeface="Nunito"/>
              <a:ea typeface="Nunito"/>
              <a:cs typeface="Nunito"/>
              <a:sym typeface="Nunito"/>
            </a:endParaRPr>
          </a:p>
          <a:p>
            <a:pPr indent="0" lvl="0" marL="0" rtl="0" algn="l">
              <a:spcBef>
                <a:spcPts val="0"/>
              </a:spcBef>
              <a:spcAft>
                <a:spcPts val="0"/>
              </a:spcAft>
              <a:buNone/>
            </a:pPr>
            <a:r>
              <a:t/>
            </a:r>
            <a:endParaRPr>
              <a:solidFill>
                <a:schemeClr val="lt1"/>
              </a:solidFill>
              <a:latin typeface="Nunito"/>
              <a:ea typeface="Nunito"/>
              <a:cs typeface="Nunito"/>
              <a:sym typeface="Nunito"/>
            </a:endParaRPr>
          </a:p>
          <a:p>
            <a:pPr indent="0" lvl="0" marL="0" rtl="0" algn="l">
              <a:spcBef>
                <a:spcPts val="0"/>
              </a:spcBef>
              <a:spcAft>
                <a:spcPts val="0"/>
              </a:spcAft>
              <a:buNone/>
            </a:pPr>
            <a:r>
              <a:t/>
            </a:r>
            <a:endParaRPr>
              <a:solidFill>
                <a:schemeClr val="lt1"/>
              </a:solidFill>
              <a:latin typeface="Nunito"/>
              <a:ea typeface="Nunito"/>
              <a:cs typeface="Nunito"/>
              <a:sym typeface="Nunito"/>
            </a:endParaRPr>
          </a:p>
          <a:p>
            <a:pPr indent="0" lvl="0" marL="0" rtl="0" algn="l">
              <a:spcBef>
                <a:spcPts val="0"/>
              </a:spcBef>
              <a:spcAft>
                <a:spcPts val="0"/>
              </a:spcAft>
              <a:buNone/>
            </a:pPr>
            <a:r>
              <a:rPr lang="en">
                <a:solidFill>
                  <a:schemeClr val="lt1"/>
                </a:solidFill>
                <a:latin typeface="Nunito"/>
                <a:ea typeface="Nunito"/>
                <a:cs typeface="Nunito"/>
                <a:sym typeface="Nunito"/>
              </a:rPr>
              <a:t>DataFrame for our study</a:t>
            </a:r>
            <a:endParaRPr sz="950">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CDCDC"/>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a:solidFill>
                <a:schemeClr val="lt1"/>
              </a:solidFill>
              <a:latin typeface="Nunito"/>
              <a:ea typeface="Nunito"/>
              <a:cs typeface="Nunito"/>
              <a:sym typeface="Nunito"/>
            </a:endParaRPr>
          </a:p>
        </p:txBody>
      </p:sp>
      <p:pic>
        <p:nvPicPr>
          <p:cNvPr id="301" name="Google Shape;301;p16"/>
          <p:cNvPicPr preferRelativeResize="0"/>
          <p:nvPr/>
        </p:nvPicPr>
        <p:blipFill>
          <a:blip r:embed="rId3">
            <a:alphaModFix/>
          </a:blip>
          <a:stretch>
            <a:fillRect/>
          </a:stretch>
        </p:blipFill>
        <p:spPr>
          <a:xfrm>
            <a:off x="280850" y="2828075"/>
            <a:ext cx="8210924" cy="1872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7"/>
          <p:cNvSpPr txBox="1"/>
          <p:nvPr>
            <p:ph type="ctrTitle"/>
          </p:nvPr>
        </p:nvSpPr>
        <p:spPr>
          <a:xfrm>
            <a:off x="388950" y="-68456"/>
            <a:ext cx="3660000" cy="1034700"/>
          </a:xfrm>
          <a:prstGeom prst="rect">
            <a:avLst/>
          </a:prstGeom>
        </p:spPr>
        <p:txBody>
          <a:bodyPr anchorCtr="0" anchor="ctr" bIns="91425" lIns="91425" spcFirstLastPara="1" rIns="91425" wrap="square" tIns="91425">
            <a:normAutofit/>
          </a:bodyPr>
          <a:lstStyle/>
          <a:p>
            <a:pPr indent="0" lvl="0" marL="0" rtl="0" algn="l">
              <a:lnSpc>
                <a:spcPct val="115000"/>
              </a:lnSpc>
              <a:spcBef>
                <a:spcPts val="0"/>
              </a:spcBef>
              <a:spcAft>
                <a:spcPts val="0"/>
              </a:spcAft>
              <a:buNone/>
            </a:pPr>
            <a:r>
              <a:rPr lang="en" sz="2300">
                <a:latin typeface="Arial"/>
                <a:ea typeface="Arial"/>
                <a:cs typeface="Arial"/>
                <a:sym typeface="Arial"/>
              </a:rPr>
              <a:t>Statistical Analysis</a:t>
            </a:r>
            <a:endParaRPr sz="4800"/>
          </a:p>
        </p:txBody>
      </p:sp>
      <p:sp>
        <p:nvSpPr>
          <p:cNvPr id="307" name="Google Shape;307;p17"/>
          <p:cNvSpPr txBox="1"/>
          <p:nvPr>
            <p:ph idx="1" type="subTitle"/>
          </p:nvPr>
        </p:nvSpPr>
        <p:spPr>
          <a:xfrm>
            <a:off x="824000" y="3596300"/>
            <a:ext cx="4255500" cy="695400"/>
          </a:xfrm>
          <a:prstGeom prst="rect">
            <a:avLst/>
          </a:prstGeom>
          <a:noFill/>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t/>
            </a:r>
            <a:endParaRPr sz="6557"/>
          </a:p>
          <a:p>
            <a:pPr indent="0" lvl="0" marL="0" rtl="0" algn="l">
              <a:spcBef>
                <a:spcPts val="0"/>
              </a:spcBef>
              <a:spcAft>
                <a:spcPts val="0"/>
              </a:spcAft>
              <a:buNone/>
            </a:pPr>
            <a:r>
              <a:t/>
            </a:r>
            <a:endParaRPr/>
          </a:p>
        </p:txBody>
      </p:sp>
      <p:pic>
        <p:nvPicPr>
          <p:cNvPr id="308" name="Google Shape;308;p17"/>
          <p:cNvPicPr preferRelativeResize="0"/>
          <p:nvPr/>
        </p:nvPicPr>
        <p:blipFill>
          <a:blip r:embed="rId3">
            <a:alphaModFix/>
          </a:blip>
          <a:stretch>
            <a:fillRect/>
          </a:stretch>
        </p:blipFill>
        <p:spPr>
          <a:xfrm>
            <a:off x="240950" y="2658400"/>
            <a:ext cx="8186799" cy="2391225"/>
          </a:xfrm>
          <a:prstGeom prst="rect">
            <a:avLst/>
          </a:prstGeom>
          <a:noFill/>
          <a:ln>
            <a:noFill/>
          </a:ln>
        </p:spPr>
      </p:pic>
      <p:sp>
        <p:nvSpPr>
          <p:cNvPr id="309" name="Google Shape;309;p17"/>
          <p:cNvSpPr txBox="1"/>
          <p:nvPr>
            <p:ph idx="1" type="subTitle"/>
          </p:nvPr>
        </p:nvSpPr>
        <p:spPr>
          <a:xfrm>
            <a:off x="388950" y="732800"/>
            <a:ext cx="7620300" cy="1368300"/>
          </a:xfrm>
          <a:prstGeom prst="rect">
            <a:avLst/>
          </a:prstGeom>
        </p:spPr>
        <p:txBody>
          <a:bodyPr anchorCtr="0" anchor="t" bIns="91425" lIns="91425" spcFirstLastPara="1" rIns="91425" wrap="square" tIns="91425">
            <a:noAutofit/>
          </a:bodyPr>
          <a:lstStyle/>
          <a:p>
            <a:pPr indent="0" lvl="0" marL="0" rtl="0" algn="l">
              <a:lnSpc>
                <a:spcPct val="125714"/>
              </a:lnSpc>
              <a:spcBef>
                <a:spcPts val="0"/>
              </a:spcBef>
              <a:spcAft>
                <a:spcPts val="0"/>
              </a:spcAft>
              <a:buSzPts val="523"/>
              <a:buNone/>
            </a:pPr>
            <a:r>
              <a:rPr lang="en" sz="828">
                <a:solidFill>
                  <a:srgbClr val="569CD6"/>
                </a:solidFill>
                <a:highlight>
                  <a:srgbClr val="1E1E1E"/>
                </a:highlight>
                <a:latin typeface="Courier New"/>
                <a:ea typeface="Courier New"/>
                <a:cs typeface="Courier New"/>
                <a:sym typeface="Courier New"/>
              </a:rPr>
              <a:t>def</a:t>
            </a:r>
            <a:r>
              <a:rPr lang="en" sz="828">
                <a:solidFill>
                  <a:srgbClr val="D4D4D4"/>
                </a:solidFill>
                <a:highlight>
                  <a:srgbClr val="1E1E1E"/>
                </a:highlight>
                <a:latin typeface="Courier New"/>
                <a:ea typeface="Courier New"/>
                <a:cs typeface="Courier New"/>
                <a:sym typeface="Courier New"/>
              </a:rPr>
              <a:t> </a:t>
            </a:r>
            <a:r>
              <a:rPr lang="en" sz="828">
                <a:solidFill>
                  <a:srgbClr val="DCDCAA"/>
                </a:solidFill>
                <a:highlight>
                  <a:srgbClr val="1E1E1E"/>
                </a:highlight>
                <a:latin typeface="Courier New"/>
                <a:ea typeface="Courier New"/>
                <a:cs typeface="Courier New"/>
                <a:sym typeface="Courier New"/>
              </a:rPr>
              <a:t>getsummary</a:t>
            </a:r>
            <a:r>
              <a:rPr lang="en" sz="828">
                <a:solidFill>
                  <a:srgbClr val="D4D4D4"/>
                </a:solidFill>
                <a:highlight>
                  <a:srgbClr val="1E1E1E"/>
                </a:highlight>
                <a:latin typeface="Courier New"/>
                <a:ea typeface="Courier New"/>
                <a:cs typeface="Courier New"/>
                <a:sym typeface="Courier New"/>
              </a:rPr>
              <a:t>(</a:t>
            </a:r>
            <a:r>
              <a:rPr lang="en" sz="828">
                <a:solidFill>
                  <a:srgbClr val="9CDCFE"/>
                </a:solidFill>
                <a:highlight>
                  <a:srgbClr val="1E1E1E"/>
                </a:highlight>
                <a:latin typeface="Courier New"/>
                <a:ea typeface="Courier New"/>
                <a:cs typeface="Courier New"/>
                <a:sym typeface="Courier New"/>
              </a:rPr>
              <a:t>x</a:t>
            </a:r>
            <a:r>
              <a:rPr lang="en" sz="828">
                <a:solidFill>
                  <a:srgbClr val="D4D4D4"/>
                </a:solidFill>
                <a:highlight>
                  <a:srgbClr val="1E1E1E"/>
                </a:highlight>
                <a:latin typeface="Courier New"/>
                <a:ea typeface="Courier New"/>
                <a:cs typeface="Courier New"/>
                <a:sym typeface="Courier New"/>
              </a:rPr>
              <a:t>, </a:t>
            </a:r>
            <a:r>
              <a:rPr lang="en" sz="828">
                <a:solidFill>
                  <a:srgbClr val="9CDCFE"/>
                </a:solidFill>
                <a:highlight>
                  <a:srgbClr val="1E1E1E"/>
                </a:highlight>
                <a:latin typeface="Courier New"/>
                <a:ea typeface="Courier New"/>
                <a:cs typeface="Courier New"/>
                <a:sym typeface="Courier New"/>
              </a:rPr>
              <a:t>y</a:t>
            </a:r>
            <a:r>
              <a:rPr lang="en" sz="828">
                <a:solidFill>
                  <a:srgbClr val="D4D4D4"/>
                </a:solidFill>
                <a:highlight>
                  <a:srgbClr val="1E1E1E"/>
                </a:highlight>
                <a:latin typeface="Courier New"/>
                <a:ea typeface="Courier New"/>
                <a:cs typeface="Courier New"/>
                <a:sym typeface="Courier New"/>
              </a:rPr>
              <a:t>)</a:t>
            </a:r>
            <a:r>
              <a:rPr lang="en" sz="828">
                <a:solidFill>
                  <a:srgbClr val="DCDCDC"/>
                </a:solidFill>
                <a:highlight>
                  <a:srgbClr val="1E1E1E"/>
                </a:highlight>
                <a:latin typeface="Courier New"/>
                <a:ea typeface="Courier New"/>
                <a:cs typeface="Courier New"/>
                <a:sym typeface="Courier New"/>
              </a:rPr>
              <a:t>:</a:t>
            </a:r>
            <a:endParaRPr sz="828">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SzPts val="523"/>
              <a:buNone/>
            </a:pPr>
            <a:r>
              <a:rPr lang="en" sz="828">
                <a:solidFill>
                  <a:srgbClr val="CE9178"/>
                </a:solidFill>
                <a:highlight>
                  <a:srgbClr val="1E1E1E"/>
                </a:highlight>
                <a:latin typeface="Courier New"/>
                <a:ea typeface="Courier New"/>
                <a:cs typeface="Courier New"/>
                <a:sym typeface="Courier New"/>
              </a:rPr>
              <a:t>    """get summary for each value of x based on count grouped by y"""</a:t>
            </a:r>
            <a:endParaRPr sz="828">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SzPts val="523"/>
              <a:buNone/>
            </a:pPr>
            <a:r>
              <a:rPr lang="en" sz="828">
                <a:solidFill>
                  <a:srgbClr val="D4D4D4"/>
                </a:solidFill>
                <a:highlight>
                  <a:srgbClr val="1E1E1E"/>
                </a:highlight>
                <a:latin typeface="Courier New"/>
                <a:ea typeface="Courier New"/>
                <a:cs typeface="Courier New"/>
                <a:sym typeface="Courier New"/>
              </a:rPr>
              <a:t>    list1 = </a:t>
            </a:r>
            <a:r>
              <a:rPr lang="en" sz="828">
                <a:solidFill>
                  <a:srgbClr val="DCDCAA"/>
                </a:solidFill>
                <a:highlight>
                  <a:srgbClr val="1E1E1E"/>
                </a:highlight>
                <a:latin typeface="Courier New"/>
                <a:ea typeface="Courier New"/>
                <a:cs typeface="Courier New"/>
                <a:sym typeface="Courier New"/>
              </a:rPr>
              <a:t>sorted</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mydf</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x</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.unique</a:t>
            </a:r>
            <a:r>
              <a:rPr lang="en" sz="828">
                <a:solidFill>
                  <a:srgbClr val="DCDCDC"/>
                </a:solidFill>
                <a:highlight>
                  <a:srgbClr val="1E1E1E"/>
                </a:highlight>
                <a:latin typeface="Courier New"/>
                <a:ea typeface="Courier New"/>
                <a:cs typeface="Courier New"/>
                <a:sym typeface="Courier New"/>
              </a:rPr>
              <a:t>())</a:t>
            </a:r>
            <a:endParaRPr sz="828">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SzPts val="523"/>
              <a:buNone/>
            </a:pPr>
            <a:r>
              <a:rPr lang="en" sz="828">
                <a:solidFill>
                  <a:srgbClr val="D4D4D4"/>
                </a:solidFill>
                <a:highlight>
                  <a:srgbClr val="1E1E1E"/>
                </a:highlight>
                <a:latin typeface="Courier New"/>
                <a:ea typeface="Courier New"/>
                <a:cs typeface="Courier New"/>
                <a:sym typeface="Courier New"/>
              </a:rPr>
              <a:t>    output = pd.DataFrame</a:t>
            </a:r>
            <a:r>
              <a:rPr lang="en" sz="828">
                <a:solidFill>
                  <a:srgbClr val="DCDCDC"/>
                </a:solidFill>
                <a:highlight>
                  <a:srgbClr val="1E1E1E"/>
                </a:highlight>
                <a:latin typeface="Courier New"/>
                <a:ea typeface="Courier New"/>
                <a:cs typeface="Courier New"/>
                <a:sym typeface="Courier New"/>
              </a:rPr>
              <a:t>()</a:t>
            </a:r>
            <a:endParaRPr sz="828">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SzPts val="523"/>
              <a:buNone/>
            </a:pPr>
            <a:r>
              <a:rPr lang="en" sz="828">
                <a:solidFill>
                  <a:srgbClr val="D4D4D4"/>
                </a:solidFill>
                <a:highlight>
                  <a:srgbClr val="1E1E1E"/>
                </a:highlight>
                <a:latin typeface="Courier New"/>
                <a:ea typeface="Courier New"/>
                <a:cs typeface="Courier New"/>
                <a:sym typeface="Courier New"/>
              </a:rPr>
              <a:t>    </a:t>
            </a:r>
            <a:r>
              <a:rPr lang="en" sz="828">
                <a:solidFill>
                  <a:srgbClr val="C586C0"/>
                </a:solidFill>
                <a:highlight>
                  <a:srgbClr val="1E1E1E"/>
                </a:highlight>
                <a:latin typeface="Courier New"/>
                <a:ea typeface="Courier New"/>
                <a:cs typeface="Courier New"/>
                <a:sym typeface="Courier New"/>
              </a:rPr>
              <a:t>for</a:t>
            </a:r>
            <a:r>
              <a:rPr lang="en" sz="828">
                <a:solidFill>
                  <a:srgbClr val="D4D4D4"/>
                </a:solidFill>
                <a:highlight>
                  <a:srgbClr val="1E1E1E"/>
                </a:highlight>
                <a:latin typeface="Courier New"/>
                <a:ea typeface="Courier New"/>
                <a:cs typeface="Courier New"/>
                <a:sym typeface="Courier New"/>
              </a:rPr>
              <a:t> value </a:t>
            </a:r>
            <a:r>
              <a:rPr lang="en" sz="828">
                <a:solidFill>
                  <a:srgbClr val="82C6FF"/>
                </a:solidFill>
                <a:highlight>
                  <a:srgbClr val="1E1E1E"/>
                </a:highlight>
                <a:latin typeface="Courier New"/>
                <a:ea typeface="Courier New"/>
                <a:cs typeface="Courier New"/>
                <a:sym typeface="Courier New"/>
              </a:rPr>
              <a:t>in</a:t>
            </a:r>
            <a:r>
              <a:rPr lang="en" sz="828">
                <a:solidFill>
                  <a:srgbClr val="D4D4D4"/>
                </a:solidFill>
                <a:highlight>
                  <a:srgbClr val="1E1E1E"/>
                </a:highlight>
                <a:latin typeface="Courier New"/>
                <a:ea typeface="Courier New"/>
                <a:cs typeface="Courier New"/>
                <a:sym typeface="Courier New"/>
              </a:rPr>
              <a:t> list1</a:t>
            </a:r>
            <a:r>
              <a:rPr lang="en" sz="828">
                <a:solidFill>
                  <a:srgbClr val="DCDCDC"/>
                </a:solidFill>
                <a:highlight>
                  <a:srgbClr val="1E1E1E"/>
                </a:highlight>
                <a:latin typeface="Courier New"/>
                <a:ea typeface="Courier New"/>
                <a:cs typeface="Courier New"/>
                <a:sym typeface="Courier New"/>
              </a:rPr>
              <a:t>:</a:t>
            </a:r>
            <a:endParaRPr sz="828">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SzPts val="523"/>
              <a:buNone/>
            </a:pPr>
            <a:r>
              <a:rPr lang="en" sz="828">
                <a:solidFill>
                  <a:srgbClr val="D4D4D4"/>
                </a:solidFill>
                <a:highlight>
                  <a:srgbClr val="1E1E1E"/>
                </a:highlight>
                <a:latin typeface="Courier New"/>
                <a:ea typeface="Courier New"/>
                <a:cs typeface="Courier New"/>
                <a:sym typeface="Courier New"/>
              </a:rPr>
              <a:t>    output</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value</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 = mydf</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mydf</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x</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==value</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.groupby</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y</a:t>
            </a:r>
            <a:r>
              <a:rPr lang="en" sz="828">
                <a:solidFill>
                  <a:srgbClr val="DCDCDC"/>
                </a:solidFill>
                <a:highlight>
                  <a:srgbClr val="1E1E1E"/>
                </a:highlight>
                <a:latin typeface="Courier New"/>
                <a:ea typeface="Courier New"/>
                <a:cs typeface="Courier New"/>
                <a:sym typeface="Courier New"/>
              </a:rPr>
              <a:t>)[</a:t>
            </a:r>
            <a:r>
              <a:rPr lang="en" sz="828">
                <a:solidFill>
                  <a:srgbClr val="CE9178"/>
                </a:solidFill>
                <a:highlight>
                  <a:srgbClr val="1E1E1E"/>
                </a:highlight>
                <a:latin typeface="Courier New"/>
                <a:ea typeface="Courier New"/>
                <a:cs typeface="Courier New"/>
                <a:sym typeface="Courier New"/>
              </a:rPr>
              <a:t>'incident_key'</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.count</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.describe</a:t>
            </a:r>
            <a:r>
              <a:rPr lang="en" sz="828">
                <a:solidFill>
                  <a:srgbClr val="DCDCDC"/>
                </a:solidFill>
                <a:highlight>
                  <a:srgbClr val="1E1E1E"/>
                </a:highlight>
                <a:latin typeface="Courier New"/>
                <a:ea typeface="Courier New"/>
                <a:cs typeface="Courier New"/>
                <a:sym typeface="Courier New"/>
              </a:rPr>
              <a:t>()</a:t>
            </a:r>
            <a:r>
              <a:rPr lang="en" sz="828">
                <a:solidFill>
                  <a:srgbClr val="D4D4D4"/>
                </a:solidFill>
                <a:highlight>
                  <a:srgbClr val="1E1E1E"/>
                </a:highlight>
                <a:latin typeface="Courier New"/>
                <a:ea typeface="Courier New"/>
                <a:cs typeface="Courier New"/>
                <a:sym typeface="Courier New"/>
              </a:rPr>
              <a:t>.apply</a:t>
            </a:r>
            <a:r>
              <a:rPr lang="en" sz="828">
                <a:solidFill>
                  <a:srgbClr val="DCDCDC"/>
                </a:solidFill>
                <a:highlight>
                  <a:srgbClr val="1E1E1E"/>
                </a:highlight>
                <a:latin typeface="Courier New"/>
                <a:ea typeface="Courier New"/>
                <a:cs typeface="Courier New"/>
                <a:sym typeface="Courier New"/>
              </a:rPr>
              <a:t>(</a:t>
            </a:r>
            <a:r>
              <a:rPr lang="en" sz="828">
                <a:solidFill>
                  <a:srgbClr val="CE9178"/>
                </a:solidFill>
                <a:highlight>
                  <a:srgbClr val="1E1E1E"/>
                </a:highlight>
                <a:latin typeface="Courier New"/>
                <a:ea typeface="Courier New"/>
                <a:cs typeface="Courier New"/>
                <a:sym typeface="Courier New"/>
              </a:rPr>
              <a:t>'{:.2f}'</a:t>
            </a:r>
            <a:r>
              <a:rPr lang="en" sz="828">
                <a:solidFill>
                  <a:srgbClr val="D4D4D4"/>
                </a:solidFill>
                <a:highlight>
                  <a:srgbClr val="1E1E1E"/>
                </a:highlight>
                <a:latin typeface="Courier New"/>
                <a:ea typeface="Courier New"/>
                <a:cs typeface="Courier New"/>
                <a:sym typeface="Courier New"/>
              </a:rPr>
              <a:t>.format</a:t>
            </a:r>
            <a:r>
              <a:rPr lang="en" sz="828">
                <a:solidFill>
                  <a:srgbClr val="DCDCDC"/>
                </a:solidFill>
                <a:highlight>
                  <a:srgbClr val="1E1E1E"/>
                </a:highlight>
                <a:latin typeface="Courier New"/>
                <a:ea typeface="Courier New"/>
                <a:cs typeface="Courier New"/>
                <a:sym typeface="Courier New"/>
              </a:rPr>
              <a:t>)</a:t>
            </a:r>
            <a:endParaRPr sz="828">
              <a:solidFill>
                <a:srgbClr val="DCDCDC"/>
              </a:solidFill>
              <a:highlight>
                <a:srgbClr val="1E1E1E"/>
              </a:highlight>
              <a:latin typeface="Courier New"/>
              <a:ea typeface="Courier New"/>
              <a:cs typeface="Courier New"/>
              <a:sym typeface="Courier New"/>
            </a:endParaRPr>
          </a:p>
          <a:p>
            <a:pPr indent="0" lvl="0" marL="0" rtl="0" algn="l">
              <a:lnSpc>
                <a:spcPct val="125714"/>
              </a:lnSpc>
              <a:spcBef>
                <a:spcPts val="0"/>
              </a:spcBef>
              <a:spcAft>
                <a:spcPts val="0"/>
              </a:spcAft>
              <a:buSzPts val="523"/>
              <a:buNone/>
            </a:pPr>
            <a:r>
              <a:rPr lang="en" sz="828">
                <a:solidFill>
                  <a:srgbClr val="D4D4D4"/>
                </a:solidFill>
                <a:highlight>
                  <a:srgbClr val="1E1E1E"/>
                </a:highlight>
                <a:latin typeface="Courier New"/>
                <a:ea typeface="Courier New"/>
                <a:cs typeface="Courier New"/>
                <a:sym typeface="Courier New"/>
              </a:rPr>
              <a:t>    </a:t>
            </a:r>
            <a:r>
              <a:rPr lang="en" sz="828">
                <a:solidFill>
                  <a:srgbClr val="C586C0"/>
                </a:solidFill>
                <a:highlight>
                  <a:srgbClr val="1E1E1E"/>
                </a:highlight>
                <a:latin typeface="Courier New"/>
                <a:ea typeface="Courier New"/>
                <a:cs typeface="Courier New"/>
                <a:sym typeface="Courier New"/>
              </a:rPr>
              <a:t>return</a:t>
            </a:r>
            <a:r>
              <a:rPr lang="en" sz="828">
                <a:solidFill>
                  <a:srgbClr val="D4D4D4"/>
                </a:solidFill>
                <a:highlight>
                  <a:srgbClr val="1E1E1E"/>
                </a:highlight>
                <a:latin typeface="Courier New"/>
                <a:ea typeface="Courier New"/>
                <a:cs typeface="Courier New"/>
                <a:sym typeface="Courier New"/>
              </a:rPr>
              <a:t> output</a:t>
            </a:r>
            <a:endParaRPr sz="860"/>
          </a:p>
        </p:txBody>
      </p:sp>
      <p:sp>
        <p:nvSpPr>
          <p:cNvPr id="310" name="Google Shape;310;p17"/>
          <p:cNvSpPr txBox="1"/>
          <p:nvPr/>
        </p:nvSpPr>
        <p:spPr>
          <a:xfrm>
            <a:off x="388950" y="2193150"/>
            <a:ext cx="8418300" cy="373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rgbClr val="000000"/>
              </a:buClr>
              <a:buSzPts val="523"/>
              <a:buFont typeface="Arial"/>
              <a:buNone/>
            </a:pPr>
            <a:r>
              <a:rPr lang="en" sz="1360">
                <a:solidFill>
                  <a:schemeClr val="lt1"/>
                </a:solidFill>
                <a:latin typeface="Nunito"/>
                <a:ea typeface="Nunito"/>
                <a:cs typeface="Nunito"/>
                <a:sym typeface="Nunito"/>
              </a:rPr>
              <a:t>Example: </a:t>
            </a:r>
            <a:r>
              <a:rPr lang="en" sz="1360">
                <a:solidFill>
                  <a:schemeClr val="lt1"/>
                </a:solidFill>
                <a:latin typeface="Nunito"/>
                <a:ea typeface="Nunito"/>
                <a:cs typeface="Nunito"/>
                <a:sym typeface="Nunito"/>
              </a:rPr>
              <a:t>Summary of total incident by month for each year in the data(</a:t>
            </a:r>
            <a:r>
              <a:rPr lang="en" sz="950">
                <a:solidFill>
                  <a:srgbClr val="D4D4D4"/>
                </a:solidFill>
                <a:highlight>
                  <a:srgbClr val="1E1E1E"/>
                </a:highlight>
                <a:latin typeface="Courier New"/>
                <a:ea typeface="Courier New"/>
                <a:cs typeface="Courier New"/>
                <a:sym typeface="Courier New"/>
              </a:rPr>
              <a:t>getsummary</a:t>
            </a:r>
            <a:r>
              <a:rPr lang="en" sz="950">
                <a:solidFill>
                  <a:srgbClr val="DCDCDC"/>
                </a:solidFill>
                <a:highlight>
                  <a:srgbClr val="1E1E1E"/>
                </a:highlight>
                <a:latin typeface="Courier New"/>
                <a:ea typeface="Courier New"/>
                <a:cs typeface="Courier New"/>
                <a:sym typeface="Courier New"/>
              </a:rPr>
              <a:t>(</a:t>
            </a:r>
            <a:r>
              <a:rPr lang="en" sz="950">
                <a:solidFill>
                  <a:srgbClr val="CE9178"/>
                </a:solidFill>
                <a:highlight>
                  <a:srgbClr val="1E1E1E"/>
                </a:highlight>
                <a:latin typeface="Courier New"/>
                <a:ea typeface="Courier New"/>
                <a:cs typeface="Courier New"/>
                <a:sym typeface="Courier New"/>
              </a:rPr>
              <a:t>'year'</a:t>
            </a:r>
            <a:r>
              <a:rPr lang="en" sz="950">
                <a:solidFill>
                  <a:srgbClr val="DCDCDC"/>
                </a:solidFill>
                <a:highlight>
                  <a:srgbClr val="1E1E1E"/>
                </a:highlight>
                <a:latin typeface="Courier New"/>
                <a:ea typeface="Courier New"/>
                <a:cs typeface="Courier New"/>
                <a:sym typeface="Courier New"/>
              </a:rPr>
              <a:t>,</a:t>
            </a:r>
            <a:r>
              <a:rPr lang="en" sz="950">
                <a:solidFill>
                  <a:srgbClr val="D4D4D4"/>
                </a:solidFill>
                <a:highlight>
                  <a:srgbClr val="1E1E1E"/>
                </a:highlight>
                <a:latin typeface="Courier New"/>
                <a:ea typeface="Courier New"/>
                <a:cs typeface="Courier New"/>
                <a:sym typeface="Courier New"/>
              </a:rPr>
              <a:t> </a:t>
            </a:r>
            <a:r>
              <a:rPr lang="en" sz="950">
                <a:solidFill>
                  <a:srgbClr val="CE9178"/>
                </a:solidFill>
                <a:highlight>
                  <a:srgbClr val="1E1E1E"/>
                </a:highlight>
                <a:latin typeface="Courier New"/>
                <a:ea typeface="Courier New"/>
                <a:cs typeface="Courier New"/>
                <a:sym typeface="Courier New"/>
              </a:rPr>
              <a:t>'month'</a:t>
            </a:r>
            <a:r>
              <a:rPr lang="en" sz="950">
                <a:solidFill>
                  <a:srgbClr val="DCDCDC"/>
                </a:solidFill>
                <a:highlight>
                  <a:srgbClr val="1E1E1E"/>
                </a:highlight>
                <a:latin typeface="Courier New"/>
                <a:ea typeface="Courier New"/>
                <a:cs typeface="Courier New"/>
                <a:sym typeface="Courier New"/>
              </a:rPr>
              <a:t>)</a:t>
            </a:r>
            <a:r>
              <a:rPr lang="en" sz="1360">
                <a:solidFill>
                  <a:schemeClr val="lt1"/>
                </a:solidFill>
                <a:latin typeface="Nunito"/>
                <a:ea typeface="Nunito"/>
                <a:cs typeface="Nunito"/>
                <a:sym typeface="Nunito"/>
              </a:rPr>
              <a:t>)</a:t>
            </a:r>
            <a:endParaRPr sz="1550">
              <a:solidFill>
                <a:srgbClr val="CE9178"/>
              </a:solidFill>
              <a:highlight>
                <a:srgbClr val="1E1E1E"/>
              </a:highlight>
              <a:latin typeface="Courier New"/>
              <a:ea typeface="Courier New"/>
              <a:cs typeface="Courier New"/>
              <a:sym typeface="Courier Ne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8"/>
          <p:cNvSpPr txBox="1"/>
          <p:nvPr>
            <p:ph type="ctrTitle"/>
          </p:nvPr>
        </p:nvSpPr>
        <p:spPr>
          <a:xfrm>
            <a:off x="791700" y="-132903"/>
            <a:ext cx="3780300" cy="1356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3200"/>
              <a:t>Visualization</a:t>
            </a:r>
            <a:endParaRPr sz="3200"/>
          </a:p>
        </p:txBody>
      </p:sp>
      <p:sp>
        <p:nvSpPr>
          <p:cNvPr id="316" name="Google Shape;316;p18"/>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317" name="Google Shape;317;p18"/>
          <p:cNvPicPr preferRelativeResize="0"/>
          <p:nvPr/>
        </p:nvPicPr>
        <p:blipFill>
          <a:blip r:embed="rId3">
            <a:alphaModFix/>
          </a:blip>
          <a:stretch>
            <a:fillRect/>
          </a:stretch>
        </p:blipFill>
        <p:spPr>
          <a:xfrm>
            <a:off x="461950" y="1705225"/>
            <a:ext cx="5671750" cy="3438275"/>
          </a:xfrm>
          <a:prstGeom prst="rect">
            <a:avLst/>
          </a:prstGeom>
          <a:noFill/>
          <a:ln>
            <a:noFill/>
          </a:ln>
        </p:spPr>
      </p:pic>
      <p:sp>
        <p:nvSpPr>
          <p:cNvPr id="318" name="Google Shape;318;p18"/>
          <p:cNvSpPr txBox="1"/>
          <p:nvPr/>
        </p:nvSpPr>
        <p:spPr>
          <a:xfrm>
            <a:off x="574100" y="1026000"/>
            <a:ext cx="8418300" cy="750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360">
                <a:solidFill>
                  <a:schemeClr val="lt1"/>
                </a:solidFill>
                <a:latin typeface="Nunito"/>
                <a:ea typeface="Nunito"/>
                <a:cs typeface="Nunito"/>
                <a:sym typeface="Nunito"/>
              </a:rPr>
              <a:t>We find that from 2006 to 2019 the total shooting each year is decreasing. We see that 2020 and 2021 have bounced back to where we were in 2006. One of the possible reason might be the consequence of covid 19 </a:t>
            </a:r>
            <a:r>
              <a:rPr lang="en" sz="1360">
                <a:solidFill>
                  <a:schemeClr val="lt1"/>
                </a:solidFill>
                <a:latin typeface="Nunito"/>
                <a:ea typeface="Nunito"/>
                <a:cs typeface="Nunito"/>
                <a:sym typeface="Nunito"/>
              </a:rPr>
              <a:t>pandemic. Also we find the variance is the most in year 2020.</a:t>
            </a:r>
            <a:r>
              <a:rPr lang="en" sz="1360">
                <a:solidFill>
                  <a:schemeClr val="lt1"/>
                </a:solidFill>
                <a:latin typeface="Nunito"/>
                <a:ea typeface="Nunito"/>
                <a:cs typeface="Nunito"/>
                <a:sym typeface="Nunito"/>
              </a:rPr>
              <a:t> </a:t>
            </a:r>
            <a:endParaRPr sz="1550">
              <a:solidFill>
                <a:srgbClr val="CE9178"/>
              </a:solidFill>
              <a:highlight>
                <a:srgbClr val="1E1E1E"/>
              </a:highlight>
              <a:latin typeface="Courier New"/>
              <a:ea typeface="Courier New"/>
              <a:cs typeface="Courier New"/>
              <a:sym typeface="Courier New"/>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19"/>
          <p:cNvSpPr txBox="1"/>
          <p:nvPr>
            <p:ph idx="1" type="subTitle"/>
          </p:nvPr>
        </p:nvSpPr>
        <p:spPr>
          <a:xfrm>
            <a:off x="378450" y="314200"/>
            <a:ext cx="8992200" cy="42420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b="1" lang="en" sz="1717"/>
              <a:t>Now we plot the total by month from certain time period. </a:t>
            </a:r>
            <a:endParaRPr b="1" sz="1717"/>
          </a:p>
          <a:p>
            <a:pPr indent="0" lvl="0" marL="0" rtl="0" algn="l">
              <a:spcBef>
                <a:spcPts val="0"/>
              </a:spcBef>
              <a:spcAft>
                <a:spcPts val="0"/>
              </a:spcAft>
              <a:buNone/>
            </a:pPr>
            <a:r>
              <a:t/>
            </a:r>
            <a:endParaRPr sz="1729"/>
          </a:p>
          <a:p>
            <a:pPr indent="0" lvl="0" marL="0" rtl="0" algn="l">
              <a:spcBef>
                <a:spcPts val="0"/>
              </a:spcBef>
              <a:spcAft>
                <a:spcPts val="0"/>
              </a:spcAft>
              <a:buNone/>
            </a:pPr>
            <a:r>
              <a:rPr lang="en" sz="1611"/>
              <a:t>Create a new dataframe here</a:t>
            </a:r>
            <a:endParaRPr sz="1611"/>
          </a:p>
          <a:p>
            <a:pPr indent="0" lvl="0" marL="0" rtl="0" algn="l">
              <a:spcBef>
                <a:spcPts val="0"/>
              </a:spcBef>
              <a:spcAft>
                <a:spcPts val="0"/>
              </a:spcAft>
              <a:buNone/>
            </a:pPr>
            <a:r>
              <a:t/>
            </a:r>
            <a:endParaRPr sz="1611"/>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yearmonthdata = </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mydf.groupby</a:t>
            </a:r>
            <a:r>
              <a:rPr lang="en" sz="1179">
                <a:solidFill>
                  <a:srgbClr val="DCDCDC"/>
                </a:solidFill>
                <a:highlight>
                  <a:srgbClr val="1E1E1E"/>
                </a:highlight>
                <a:latin typeface="Courier New"/>
                <a:ea typeface="Courier New"/>
                <a:cs typeface="Courier New"/>
                <a:sym typeface="Courier New"/>
              </a:rPr>
              <a:t>([</a:t>
            </a:r>
            <a:r>
              <a:rPr lang="en" sz="1179">
                <a:solidFill>
                  <a:srgbClr val="CE9178"/>
                </a:solidFill>
                <a:highlight>
                  <a:srgbClr val="1E1E1E"/>
                </a:highlight>
                <a:latin typeface="Courier New"/>
                <a:ea typeface="Courier New"/>
                <a:cs typeface="Courier New"/>
                <a:sym typeface="Courier New"/>
              </a:rPr>
              <a:t>"year"</a:t>
            </a:r>
            <a:r>
              <a:rPr lang="en" sz="1179">
                <a:solidFill>
                  <a:srgbClr val="DCDCDC"/>
                </a:solidFill>
                <a:highlight>
                  <a:srgbClr val="1E1E1E"/>
                </a:highlight>
                <a:latin typeface="Courier New"/>
                <a:ea typeface="Courier New"/>
                <a:cs typeface="Courier New"/>
                <a:sym typeface="Courier New"/>
              </a:rPr>
              <a:t>,</a:t>
            </a:r>
            <a:r>
              <a:rPr lang="en" sz="1179">
                <a:solidFill>
                  <a:srgbClr val="CE9178"/>
                </a:solidFill>
                <a:highlight>
                  <a:srgbClr val="1E1E1E"/>
                </a:highlight>
                <a:latin typeface="Courier New"/>
                <a:ea typeface="Courier New"/>
                <a:cs typeface="Courier New"/>
                <a:sym typeface="Courier New"/>
              </a:rPr>
              <a:t>"month"</a:t>
            </a:r>
            <a:r>
              <a:rPr lang="en" sz="1179">
                <a:solidFill>
                  <a:srgbClr val="DCDCDC"/>
                </a:solidFill>
                <a:highlight>
                  <a:srgbClr val="1E1E1E"/>
                </a:highlight>
                <a:latin typeface="Courier New"/>
                <a:ea typeface="Courier New"/>
                <a:cs typeface="Courier New"/>
                <a:sym typeface="Courier New"/>
              </a:rPr>
              <a:t>])[</a:t>
            </a:r>
            <a:r>
              <a:rPr lang="en" sz="1179">
                <a:solidFill>
                  <a:srgbClr val="CE9178"/>
                </a:solidFill>
                <a:highlight>
                  <a:srgbClr val="1E1E1E"/>
                </a:highlight>
                <a:latin typeface="Courier New"/>
                <a:ea typeface="Courier New"/>
                <a:cs typeface="Courier New"/>
                <a:sym typeface="Courier New"/>
              </a:rPr>
              <a:t>"incident_key"</a:t>
            </a:r>
            <a:r>
              <a:rPr lang="en" sz="1179">
                <a:solidFill>
                  <a:srgbClr val="DCDCDC"/>
                </a:solidFill>
                <a:highlight>
                  <a:srgbClr val="1E1E1E"/>
                </a:highlight>
                <a:latin typeface="Courier New"/>
                <a:ea typeface="Courier New"/>
                <a:cs typeface="Courier New"/>
                <a:sym typeface="Courier New"/>
              </a:rPr>
              <a:t>]</a:t>
            </a:r>
            <a:endParaRPr sz="1179">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         .agg</a:t>
            </a:r>
            <a:r>
              <a:rPr lang="en" sz="1179">
                <a:solidFill>
                  <a:srgbClr val="DCDCDC"/>
                </a:solidFill>
                <a:highlight>
                  <a:srgbClr val="1E1E1E"/>
                </a:highlight>
                <a:latin typeface="Courier New"/>
                <a:ea typeface="Courier New"/>
                <a:cs typeface="Courier New"/>
                <a:sym typeface="Courier New"/>
              </a:rPr>
              <a:t>([(</a:t>
            </a:r>
            <a:r>
              <a:rPr lang="en" sz="1179">
                <a:solidFill>
                  <a:srgbClr val="CE9178"/>
                </a:solidFill>
                <a:highlight>
                  <a:srgbClr val="1E1E1E"/>
                </a:highlight>
                <a:latin typeface="Courier New"/>
                <a:ea typeface="Courier New"/>
                <a:cs typeface="Courier New"/>
                <a:sym typeface="Courier New"/>
              </a:rPr>
              <a:t>'total_incident'</a:t>
            </a:r>
            <a:r>
              <a:rPr lang="en" sz="1179">
                <a:solidFill>
                  <a:srgbClr val="DCDCDC"/>
                </a:solidFill>
                <a:highlight>
                  <a:srgbClr val="1E1E1E"/>
                </a:highlight>
                <a:latin typeface="Courier New"/>
                <a:ea typeface="Courier New"/>
                <a:cs typeface="Courier New"/>
                <a:sym typeface="Courier New"/>
              </a:rPr>
              <a:t>,</a:t>
            </a:r>
            <a:r>
              <a:rPr lang="en" sz="1179">
                <a:solidFill>
                  <a:srgbClr val="CE9178"/>
                </a:solidFill>
                <a:highlight>
                  <a:srgbClr val="1E1E1E"/>
                </a:highlight>
                <a:latin typeface="Courier New"/>
                <a:ea typeface="Courier New"/>
                <a:cs typeface="Courier New"/>
                <a:sym typeface="Courier New"/>
              </a:rPr>
              <a:t>'count'</a:t>
            </a:r>
            <a:r>
              <a:rPr lang="en" sz="1179">
                <a:solidFill>
                  <a:srgbClr val="DCDCDC"/>
                </a:solidFill>
                <a:highlight>
                  <a:srgbClr val="1E1E1E"/>
                </a:highlight>
                <a:latin typeface="Courier New"/>
                <a:ea typeface="Courier New"/>
                <a:cs typeface="Courier New"/>
                <a:sym typeface="Courier New"/>
              </a:rPr>
              <a:t>)])</a:t>
            </a:r>
            <a:endParaRPr sz="1179">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         .reset_index</a:t>
            </a:r>
            <a:r>
              <a:rPr lang="en" sz="1179">
                <a:solidFill>
                  <a:srgbClr val="DCDCDC"/>
                </a:solidFill>
                <a:highlight>
                  <a:srgbClr val="1E1E1E"/>
                </a:highlight>
                <a:latin typeface="Courier New"/>
                <a:ea typeface="Courier New"/>
                <a:cs typeface="Courier New"/>
                <a:sym typeface="Courier New"/>
              </a:rPr>
              <a:t>())</a:t>
            </a:r>
            <a:endParaRPr sz="1179">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179">
              <a:solidFill>
                <a:srgbClr val="DCDCDC"/>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rPr lang="en" sz="1611"/>
              <a:t>Define function for plot:</a:t>
            </a:r>
            <a:endParaRPr sz="1611"/>
          </a:p>
          <a:p>
            <a:pPr indent="0" lvl="0" marL="0" rtl="0" algn="l">
              <a:spcBef>
                <a:spcPts val="0"/>
              </a:spcBef>
              <a:spcAft>
                <a:spcPts val="0"/>
              </a:spcAft>
              <a:buNone/>
            </a:pPr>
            <a:r>
              <a:t/>
            </a:r>
            <a:endParaRPr sz="1611"/>
          </a:p>
          <a:p>
            <a:pPr indent="0" lvl="0" marL="0" rtl="0" algn="l">
              <a:lnSpc>
                <a:spcPct val="135714"/>
              </a:lnSpc>
              <a:spcBef>
                <a:spcPts val="0"/>
              </a:spcBef>
              <a:spcAft>
                <a:spcPts val="0"/>
              </a:spcAft>
              <a:buNone/>
            </a:pPr>
            <a:r>
              <a:rPr lang="en" sz="1179">
                <a:solidFill>
                  <a:srgbClr val="569CD6"/>
                </a:solidFill>
                <a:highlight>
                  <a:srgbClr val="1E1E1E"/>
                </a:highlight>
                <a:latin typeface="Courier New"/>
                <a:ea typeface="Courier New"/>
                <a:cs typeface="Courier New"/>
                <a:sym typeface="Courier New"/>
              </a:rPr>
              <a:t>def</a:t>
            </a:r>
            <a:r>
              <a:rPr lang="en" sz="1179">
                <a:solidFill>
                  <a:srgbClr val="D4D4D4"/>
                </a:solidFill>
                <a:highlight>
                  <a:srgbClr val="1E1E1E"/>
                </a:highlight>
                <a:latin typeface="Courier New"/>
                <a:ea typeface="Courier New"/>
                <a:cs typeface="Courier New"/>
                <a:sym typeface="Courier New"/>
              </a:rPr>
              <a:t> </a:t>
            </a:r>
            <a:r>
              <a:rPr lang="en" sz="1179">
                <a:solidFill>
                  <a:srgbClr val="DCDCAA"/>
                </a:solidFill>
                <a:highlight>
                  <a:srgbClr val="1E1E1E"/>
                </a:highlight>
                <a:latin typeface="Courier New"/>
                <a:ea typeface="Courier New"/>
                <a:cs typeface="Courier New"/>
                <a:sym typeface="Courier New"/>
              </a:rPr>
              <a:t>plotbymonth</a:t>
            </a:r>
            <a:r>
              <a:rPr lang="en" sz="1179">
                <a:solidFill>
                  <a:srgbClr val="D4D4D4"/>
                </a:solidFill>
                <a:highlight>
                  <a:srgbClr val="1E1E1E"/>
                </a:highlight>
                <a:latin typeface="Courier New"/>
                <a:ea typeface="Courier New"/>
                <a:cs typeface="Courier New"/>
                <a:sym typeface="Courier New"/>
              </a:rPr>
              <a:t>(</a:t>
            </a:r>
            <a:r>
              <a:rPr lang="en" sz="1179">
                <a:solidFill>
                  <a:srgbClr val="9CDCFE"/>
                </a:solidFill>
                <a:highlight>
                  <a:srgbClr val="1E1E1E"/>
                </a:highlight>
                <a:latin typeface="Courier New"/>
                <a:ea typeface="Courier New"/>
                <a:cs typeface="Courier New"/>
                <a:sym typeface="Courier New"/>
              </a:rPr>
              <a:t>width</a:t>
            </a:r>
            <a:r>
              <a:rPr lang="en" sz="1179">
                <a:solidFill>
                  <a:srgbClr val="D4D4D4"/>
                </a:solidFill>
                <a:highlight>
                  <a:srgbClr val="1E1E1E"/>
                </a:highlight>
                <a:latin typeface="Courier New"/>
                <a:ea typeface="Courier New"/>
                <a:cs typeface="Courier New"/>
                <a:sym typeface="Courier New"/>
              </a:rPr>
              <a:t>, </a:t>
            </a:r>
            <a:r>
              <a:rPr lang="en" sz="1179">
                <a:solidFill>
                  <a:srgbClr val="9CDCFE"/>
                </a:solidFill>
                <a:highlight>
                  <a:srgbClr val="1E1E1E"/>
                </a:highlight>
                <a:latin typeface="Courier New"/>
                <a:ea typeface="Courier New"/>
                <a:cs typeface="Courier New"/>
                <a:sym typeface="Courier New"/>
              </a:rPr>
              <a:t>height</a:t>
            </a:r>
            <a:r>
              <a:rPr lang="en" sz="1179">
                <a:solidFill>
                  <a:srgbClr val="D4D4D4"/>
                </a:solidFill>
                <a:highlight>
                  <a:srgbClr val="1E1E1E"/>
                </a:highlight>
                <a:latin typeface="Courier New"/>
                <a:ea typeface="Courier New"/>
                <a:cs typeface="Courier New"/>
                <a:sym typeface="Courier New"/>
              </a:rPr>
              <a:t>, </a:t>
            </a:r>
            <a:r>
              <a:rPr lang="en" sz="1179">
                <a:solidFill>
                  <a:srgbClr val="9CDCFE"/>
                </a:solidFill>
                <a:highlight>
                  <a:srgbClr val="1E1E1E"/>
                </a:highlight>
                <a:latin typeface="Courier New"/>
                <a:ea typeface="Courier New"/>
                <a:cs typeface="Courier New"/>
                <a:sym typeface="Courier New"/>
              </a:rPr>
              <a:t>yearlist</a:t>
            </a:r>
            <a:r>
              <a:rPr lang="en" sz="1179">
                <a:solidFill>
                  <a:srgbClr val="D4D4D4"/>
                </a:solidFill>
                <a:highlight>
                  <a:srgbClr val="1E1E1E"/>
                </a:highlight>
                <a:latin typeface="Courier New"/>
                <a:ea typeface="Courier New"/>
                <a:cs typeface="Courier New"/>
                <a:sym typeface="Courier New"/>
              </a:rPr>
              <a:t>)</a:t>
            </a:r>
            <a:r>
              <a:rPr lang="en" sz="1179">
                <a:solidFill>
                  <a:srgbClr val="DCDCDC"/>
                </a:solidFill>
                <a:highlight>
                  <a:srgbClr val="1E1E1E"/>
                </a:highlight>
                <a:latin typeface="Courier New"/>
                <a:ea typeface="Courier New"/>
                <a:cs typeface="Courier New"/>
                <a:sym typeface="Courier New"/>
              </a:rPr>
              <a:t>:</a:t>
            </a:r>
            <a:endParaRPr sz="1179">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    </a:t>
            </a:r>
            <a:r>
              <a:rPr lang="en" sz="1179">
                <a:solidFill>
                  <a:srgbClr val="CE9178"/>
                </a:solidFill>
                <a:highlight>
                  <a:srgbClr val="1E1E1E"/>
                </a:highlight>
                <a:latin typeface="Courier New"/>
                <a:ea typeface="Courier New"/>
                <a:cs typeface="Courier New"/>
                <a:sym typeface="Courier New"/>
              </a:rPr>
              <a:t>"""plot width and height and different year"""</a:t>
            </a:r>
            <a:endParaRPr sz="1179">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    w = width</a:t>
            </a:r>
            <a:endParaRPr sz="1179">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    h = height</a:t>
            </a:r>
            <a:endParaRPr sz="1179">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    yl = yearlist</a:t>
            </a:r>
            <a:endParaRPr sz="1179">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    plt.figure</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figsize=</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w</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 h</a:t>
            </a:r>
            <a:r>
              <a:rPr lang="en" sz="1179">
                <a:solidFill>
                  <a:srgbClr val="DCDCDC"/>
                </a:solidFill>
                <a:highlight>
                  <a:srgbClr val="1E1E1E"/>
                </a:highlight>
                <a:latin typeface="Courier New"/>
                <a:ea typeface="Courier New"/>
                <a:cs typeface="Courier New"/>
                <a:sym typeface="Courier New"/>
              </a:rPr>
              <a:t>))</a:t>
            </a:r>
            <a:endParaRPr sz="1179">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    totalyl = yearmonthdata</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yearmonthdata</a:t>
            </a:r>
            <a:r>
              <a:rPr lang="en" sz="1179">
                <a:solidFill>
                  <a:srgbClr val="DCDCDC"/>
                </a:solidFill>
                <a:highlight>
                  <a:srgbClr val="1E1E1E"/>
                </a:highlight>
                <a:latin typeface="Courier New"/>
                <a:ea typeface="Courier New"/>
                <a:cs typeface="Courier New"/>
                <a:sym typeface="Courier New"/>
              </a:rPr>
              <a:t>[</a:t>
            </a:r>
            <a:r>
              <a:rPr lang="en" sz="1179">
                <a:solidFill>
                  <a:srgbClr val="CE9178"/>
                </a:solidFill>
                <a:highlight>
                  <a:srgbClr val="1E1E1E"/>
                </a:highlight>
                <a:latin typeface="Courier New"/>
                <a:ea typeface="Courier New"/>
                <a:cs typeface="Courier New"/>
                <a:sym typeface="Courier New"/>
              </a:rPr>
              <a:t>'year'</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.isin</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yl</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.pivot_table</a:t>
            </a:r>
            <a:r>
              <a:rPr lang="en" sz="1179">
                <a:solidFill>
                  <a:srgbClr val="DCDCDC"/>
                </a:solidFill>
                <a:highlight>
                  <a:srgbClr val="1E1E1E"/>
                </a:highlight>
                <a:latin typeface="Courier New"/>
                <a:ea typeface="Courier New"/>
                <a:cs typeface="Courier New"/>
                <a:sym typeface="Courier New"/>
              </a:rPr>
              <a:t>(</a:t>
            </a:r>
            <a:r>
              <a:rPr lang="en" sz="1179">
                <a:solidFill>
                  <a:srgbClr val="CE9178"/>
                </a:solidFill>
                <a:highlight>
                  <a:srgbClr val="1E1E1E"/>
                </a:highlight>
                <a:latin typeface="Courier New"/>
                <a:ea typeface="Courier New"/>
                <a:cs typeface="Courier New"/>
                <a:sym typeface="Courier New"/>
              </a:rPr>
              <a:t>'total_incident'</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index=</a:t>
            </a:r>
            <a:r>
              <a:rPr lang="en" sz="1179">
                <a:solidFill>
                  <a:srgbClr val="CE9178"/>
                </a:solidFill>
                <a:highlight>
                  <a:srgbClr val="1E1E1E"/>
                </a:highlight>
                <a:latin typeface="Courier New"/>
                <a:ea typeface="Courier New"/>
                <a:cs typeface="Courier New"/>
                <a:sym typeface="Courier New"/>
              </a:rPr>
              <a:t>'month'</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columns=</a:t>
            </a:r>
            <a:r>
              <a:rPr lang="en" sz="1179">
                <a:solidFill>
                  <a:srgbClr val="CE9178"/>
                </a:solidFill>
                <a:highlight>
                  <a:srgbClr val="1E1E1E"/>
                </a:highlight>
                <a:latin typeface="Courier New"/>
                <a:ea typeface="Courier New"/>
                <a:cs typeface="Courier New"/>
                <a:sym typeface="Courier New"/>
              </a:rPr>
              <a:t>'year'</a:t>
            </a:r>
            <a:r>
              <a:rPr lang="en" sz="1179">
                <a:solidFill>
                  <a:srgbClr val="DCDCDC"/>
                </a:solidFill>
                <a:highlight>
                  <a:srgbClr val="1E1E1E"/>
                </a:highlight>
                <a:latin typeface="Courier New"/>
                <a:ea typeface="Courier New"/>
                <a:cs typeface="Courier New"/>
                <a:sym typeface="Courier New"/>
              </a:rPr>
              <a:t>)</a:t>
            </a:r>
            <a:endParaRPr sz="1179">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    totalyl.plot</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figsize =</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w</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h</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 title=</a:t>
            </a:r>
            <a:r>
              <a:rPr lang="en" sz="1179">
                <a:solidFill>
                  <a:srgbClr val="569CD6"/>
                </a:solidFill>
                <a:highlight>
                  <a:srgbClr val="1E1E1E"/>
                </a:highlight>
                <a:latin typeface="Courier New"/>
                <a:ea typeface="Courier New"/>
                <a:cs typeface="Courier New"/>
                <a:sym typeface="Courier New"/>
              </a:rPr>
              <a:t>f</a:t>
            </a:r>
            <a:r>
              <a:rPr lang="en" sz="1179">
                <a:solidFill>
                  <a:srgbClr val="CE9178"/>
                </a:solidFill>
                <a:highlight>
                  <a:srgbClr val="1E1E1E"/>
                </a:highlight>
                <a:latin typeface="Courier New"/>
                <a:ea typeface="Courier New"/>
                <a:cs typeface="Courier New"/>
                <a:sym typeface="Courier New"/>
              </a:rPr>
              <a:t>'Total shooting incident from </a:t>
            </a:r>
            <a:r>
              <a:rPr lang="en" sz="1179">
                <a:solidFill>
                  <a:srgbClr val="DCDCDC"/>
                </a:solidFill>
                <a:highlight>
                  <a:srgbClr val="1E1E1E"/>
                </a:highlight>
                <a:latin typeface="Courier New"/>
                <a:ea typeface="Courier New"/>
                <a:cs typeface="Courier New"/>
                <a:sym typeface="Courier New"/>
              </a:rPr>
              <a:t>{</a:t>
            </a:r>
            <a:r>
              <a:rPr lang="en" sz="1179">
                <a:solidFill>
                  <a:srgbClr val="DCDCAA"/>
                </a:solidFill>
                <a:highlight>
                  <a:srgbClr val="1E1E1E"/>
                </a:highlight>
                <a:latin typeface="Courier New"/>
                <a:ea typeface="Courier New"/>
                <a:cs typeface="Courier New"/>
                <a:sym typeface="Courier New"/>
              </a:rPr>
              <a:t>min</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yl</a:t>
            </a:r>
            <a:r>
              <a:rPr lang="en" sz="1179">
                <a:solidFill>
                  <a:srgbClr val="DCDCDC"/>
                </a:solidFill>
                <a:highlight>
                  <a:srgbClr val="1E1E1E"/>
                </a:highlight>
                <a:latin typeface="Courier New"/>
                <a:ea typeface="Courier New"/>
                <a:cs typeface="Courier New"/>
                <a:sym typeface="Courier New"/>
              </a:rPr>
              <a:t>)}</a:t>
            </a:r>
            <a:r>
              <a:rPr lang="en" sz="1179">
                <a:solidFill>
                  <a:srgbClr val="CE9178"/>
                </a:solidFill>
                <a:highlight>
                  <a:srgbClr val="1E1E1E"/>
                </a:highlight>
                <a:latin typeface="Courier New"/>
                <a:ea typeface="Courier New"/>
                <a:cs typeface="Courier New"/>
                <a:sym typeface="Courier New"/>
              </a:rPr>
              <a:t> to </a:t>
            </a:r>
            <a:r>
              <a:rPr lang="en" sz="1179">
                <a:solidFill>
                  <a:srgbClr val="DCDCDC"/>
                </a:solidFill>
                <a:highlight>
                  <a:srgbClr val="1E1E1E"/>
                </a:highlight>
                <a:latin typeface="Courier New"/>
                <a:ea typeface="Courier New"/>
                <a:cs typeface="Courier New"/>
                <a:sym typeface="Courier New"/>
              </a:rPr>
              <a:t>{</a:t>
            </a:r>
            <a:r>
              <a:rPr lang="en" sz="1179">
                <a:solidFill>
                  <a:srgbClr val="DCDCAA"/>
                </a:solidFill>
                <a:highlight>
                  <a:srgbClr val="1E1E1E"/>
                </a:highlight>
                <a:latin typeface="Courier New"/>
                <a:ea typeface="Courier New"/>
                <a:cs typeface="Courier New"/>
                <a:sym typeface="Courier New"/>
              </a:rPr>
              <a:t>max</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yl</a:t>
            </a:r>
            <a:r>
              <a:rPr lang="en" sz="1179">
                <a:solidFill>
                  <a:srgbClr val="DCDCDC"/>
                </a:solidFill>
                <a:highlight>
                  <a:srgbClr val="1E1E1E"/>
                </a:highlight>
                <a:latin typeface="Courier New"/>
                <a:ea typeface="Courier New"/>
                <a:cs typeface="Courier New"/>
                <a:sym typeface="Courier New"/>
              </a:rPr>
              <a:t>)}</a:t>
            </a:r>
            <a:r>
              <a:rPr lang="en" sz="1179">
                <a:solidFill>
                  <a:srgbClr val="CE9178"/>
                </a:solidFill>
                <a:highlight>
                  <a:srgbClr val="1E1E1E"/>
                </a:highlight>
                <a:latin typeface="Courier New"/>
                <a:ea typeface="Courier New"/>
                <a:cs typeface="Courier New"/>
                <a:sym typeface="Courier New"/>
              </a:rPr>
              <a:t>'</a:t>
            </a:r>
            <a:r>
              <a:rPr lang="en" sz="1179">
                <a:solidFill>
                  <a:srgbClr val="DCDCDC"/>
                </a:solidFill>
                <a:highlight>
                  <a:srgbClr val="1E1E1E"/>
                </a:highlight>
                <a:latin typeface="Courier New"/>
                <a:ea typeface="Courier New"/>
                <a:cs typeface="Courier New"/>
                <a:sym typeface="Courier New"/>
              </a:rPr>
              <a:t>)</a:t>
            </a:r>
            <a:endParaRPr sz="1179">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179">
              <a:solidFill>
                <a:srgbClr val="DCDCDC"/>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rPr lang="en" sz="1611"/>
              <a:t>For loop</a:t>
            </a:r>
            <a:r>
              <a:rPr lang="en" sz="1611"/>
              <a:t> to plot:</a:t>
            </a:r>
            <a:endParaRPr sz="1611"/>
          </a:p>
          <a:p>
            <a:pPr indent="0" lvl="0" marL="0" rtl="0" algn="l">
              <a:spcBef>
                <a:spcPts val="0"/>
              </a:spcBef>
              <a:spcAft>
                <a:spcPts val="0"/>
              </a:spcAft>
              <a:buNone/>
            </a:pPr>
            <a:r>
              <a:t/>
            </a:r>
            <a:endParaRPr sz="1611"/>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list1 = </a:t>
            </a:r>
            <a:r>
              <a:rPr lang="en" sz="1179">
                <a:solidFill>
                  <a:srgbClr val="DCDCDC"/>
                </a:solidFill>
                <a:highlight>
                  <a:srgbClr val="1E1E1E"/>
                </a:highlight>
                <a:latin typeface="Courier New"/>
                <a:ea typeface="Courier New"/>
                <a:cs typeface="Courier New"/>
                <a:sym typeface="Courier New"/>
              </a:rPr>
              <a:t>[</a:t>
            </a:r>
            <a:r>
              <a:rPr lang="en" sz="1179">
                <a:solidFill>
                  <a:srgbClr val="B5CEA8"/>
                </a:solidFill>
                <a:highlight>
                  <a:srgbClr val="1E1E1E"/>
                </a:highlight>
                <a:latin typeface="Courier New"/>
                <a:ea typeface="Courier New"/>
                <a:cs typeface="Courier New"/>
                <a:sym typeface="Courier New"/>
              </a:rPr>
              <a:t>2006</a:t>
            </a:r>
            <a:r>
              <a:rPr lang="en" sz="1179">
                <a:solidFill>
                  <a:srgbClr val="DCDCDC"/>
                </a:solidFill>
                <a:highlight>
                  <a:srgbClr val="1E1E1E"/>
                </a:highlight>
                <a:latin typeface="Courier New"/>
                <a:ea typeface="Courier New"/>
                <a:cs typeface="Courier New"/>
                <a:sym typeface="Courier New"/>
              </a:rPr>
              <a:t>,</a:t>
            </a:r>
            <a:r>
              <a:rPr lang="en" sz="1179">
                <a:solidFill>
                  <a:srgbClr val="B5CEA8"/>
                </a:solidFill>
                <a:highlight>
                  <a:srgbClr val="1E1E1E"/>
                </a:highlight>
                <a:latin typeface="Courier New"/>
                <a:ea typeface="Courier New"/>
                <a:cs typeface="Courier New"/>
                <a:sym typeface="Courier New"/>
              </a:rPr>
              <a:t>2007</a:t>
            </a:r>
            <a:r>
              <a:rPr lang="en" sz="1179">
                <a:solidFill>
                  <a:srgbClr val="DCDCDC"/>
                </a:solidFill>
                <a:highlight>
                  <a:srgbClr val="1E1E1E"/>
                </a:highlight>
                <a:latin typeface="Courier New"/>
                <a:ea typeface="Courier New"/>
                <a:cs typeface="Courier New"/>
                <a:sym typeface="Courier New"/>
              </a:rPr>
              <a:t>,</a:t>
            </a:r>
            <a:r>
              <a:rPr lang="en" sz="1179">
                <a:solidFill>
                  <a:srgbClr val="B5CEA8"/>
                </a:solidFill>
                <a:highlight>
                  <a:srgbClr val="1E1E1E"/>
                </a:highlight>
                <a:latin typeface="Courier New"/>
                <a:ea typeface="Courier New"/>
                <a:cs typeface="Courier New"/>
                <a:sym typeface="Courier New"/>
              </a:rPr>
              <a:t>2008</a:t>
            </a:r>
            <a:r>
              <a:rPr lang="en" sz="1179">
                <a:solidFill>
                  <a:srgbClr val="DCDCDC"/>
                </a:solidFill>
                <a:highlight>
                  <a:srgbClr val="1E1E1E"/>
                </a:highlight>
                <a:latin typeface="Courier New"/>
                <a:ea typeface="Courier New"/>
                <a:cs typeface="Courier New"/>
                <a:sym typeface="Courier New"/>
              </a:rPr>
              <a:t>,</a:t>
            </a:r>
            <a:r>
              <a:rPr lang="en" sz="1179">
                <a:solidFill>
                  <a:srgbClr val="B5CEA8"/>
                </a:solidFill>
                <a:highlight>
                  <a:srgbClr val="1E1E1E"/>
                </a:highlight>
                <a:latin typeface="Courier New"/>
                <a:ea typeface="Courier New"/>
                <a:cs typeface="Courier New"/>
                <a:sym typeface="Courier New"/>
              </a:rPr>
              <a:t>2009</a:t>
            </a:r>
            <a:r>
              <a:rPr lang="en" sz="1179">
                <a:solidFill>
                  <a:srgbClr val="DCDCDC"/>
                </a:solidFill>
                <a:highlight>
                  <a:srgbClr val="1E1E1E"/>
                </a:highlight>
                <a:latin typeface="Courier New"/>
                <a:ea typeface="Courier New"/>
                <a:cs typeface="Courier New"/>
                <a:sym typeface="Courier New"/>
              </a:rPr>
              <a:t>]</a:t>
            </a:r>
            <a:endParaRPr sz="1179">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C586C0"/>
                </a:solidFill>
                <a:highlight>
                  <a:srgbClr val="1E1E1E"/>
                </a:highlight>
                <a:latin typeface="Courier New"/>
                <a:ea typeface="Courier New"/>
                <a:cs typeface="Courier New"/>
                <a:sym typeface="Courier New"/>
              </a:rPr>
              <a:t>for</a:t>
            </a:r>
            <a:r>
              <a:rPr lang="en" sz="1179">
                <a:solidFill>
                  <a:srgbClr val="D4D4D4"/>
                </a:solidFill>
                <a:highlight>
                  <a:srgbClr val="1E1E1E"/>
                </a:highlight>
                <a:latin typeface="Courier New"/>
                <a:ea typeface="Courier New"/>
                <a:cs typeface="Courier New"/>
                <a:sym typeface="Courier New"/>
              </a:rPr>
              <a:t> i </a:t>
            </a:r>
            <a:r>
              <a:rPr lang="en" sz="1179">
                <a:solidFill>
                  <a:srgbClr val="82C6FF"/>
                </a:solidFill>
                <a:highlight>
                  <a:srgbClr val="1E1E1E"/>
                </a:highlight>
                <a:latin typeface="Courier New"/>
                <a:ea typeface="Courier New"/>
                <a:cs typeface="Courier New"/>
                <a:sym typeface="Courier New"/>
              </a:rPr>
              <a:t>in</a:t>
            </a:r>
            <a:r>
              <a:rPr lang="en" sz="1179">
                <a:solidFill>
                  <a:srgbClr val="D4D4D4"/>
                </a:solidFill>
                <a:highlight>
                  <a:srgbClr val="1E1E1E"/>
                </a:highlight>
                <a:latin typeface="Courier New"/>
                <a:ea typeface="Courier New"/>
                <a:cs typeface="Courier New"/>
                <a:sym typeface="Courier New"/>
              </a:rPr>
              <a:t> </a:t>
            </a:r>
            <a:r>
              <a:rPr lang="en" sz="1179">
                <a:solidFill>
                  <a:srgbClr val="DCDCAA"/>
                </a:solidFill>
                <a:highlight>
                  <a:srgbClr val="1E1E1E"/>
                </a:highlight>
                <a:latin typeface="Courier New"/>
                <a:ea typeface="Courier New"/>
                <a:cs typeface="Courier New"/>
                <a:sym typeface="Courier New"/>
              </a:rPr>
              <a:t>range</a:t>
            </a:r>
            <a:r>
              <a:rPr lang="en" sz="1179">
                <a:solidFill>
                  <a:srgbClr val="DCDCDC"/>
                </a:solidFill>
                <a:highlight>
                  <a:srgbClr val="1E1E1E"/>
                </a:highlight>
                <a:latin typeface="Courier New"/>
                <a:ea typeface="Courier New"/>
                <a:cs typeface="Courier New"/>
                <a:sym typeface="Courier New"/>
              </a:rPr>
              <a:t>(</a:t>
            </a:r>
            <a:r>
              <a:rPr lang="en" sz="1179">
                <a:solidFill>
                  <a:srgbClr val="B5CEA8"/>
                </a:solidFill>
                <a:highlight>
                  <a:srgbClr val="1E1E1E"/>
                </a:highlight>
                <a:latin typeface="Courier New"/>
                <a:ea typeface="Courier New"/>
                <a:cs typeface="Courier New"/>
                <a:sym typeface="Courier New"/>
              </a:rPr>
              <a:t>0</a:t>
            </a:r>
            <a:r>
              <a:rPr lang="en" sz="1179">
                <a:solidFill>
                  <a:srgbClr val="DCDCDC"/>
                </a:solidFill>
                <a:highlight>
                  <a:srgbClr val="1E1E1E"/>
                </a:highlight>
                <a:latin typeface="Courier New"/>
                <a:ea typeface="Courier New"/>
                <a:cs typeface="Courier New"/>
                <a:sym typeface="Courier New"/>
              </a:rPr>
              <a:t>,</a:t>
            </a:r>
            <a:r>
              <a:rPr lang="en" sz="1179">
                <a:solidFill>
                  <a:srgbClr val="B5CEA8"/>
                </a:solidFill>
                <a:highlight>
                  <a:srgbClr val="1E1E1E"/>
                </a:highlight>
                <a:latin typeface="Courier New"/>
                <a:ea typeface="Courier New"/>
                <a:cs typeface="Courier New"/>
                <a:sym typeface="Courier New"/>
              </a:rPr>
              <a:t>4</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 </a:t>
            </a:r>
            <a:endParaRPr sz="1179">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  plotbymonth</a:t>
            </a:r>
            <a:r>
              <a:rPr lang="en" sz="1179">
                <a:solidFill>
                  <a:srgbClr val="DCDCDC"/>
                </a:solidFill>
                <a:highlight>
                  <a:srgbClr val="1E1E1E"/>
                </a:highlight>
                <a:latin typeface="Courier New"/>
                <a:ea typeface="Courier New"/>
                <a:cs typeface="Courier New"/>
                <a:sym typeface="Courier New"/>
              </a:rPr>
              <a:t>(</a:t>
            </a:r>
            <a:r>
              <a:rPr lang="en" sz="1179">
                <a:solidFill>
                  <a:srgbClr val="B5CEA8"/>
                </a:solidFill>
                <a:highlight>
                  <a:srgbClr val="1E1E1E"/>
                </a:highlight>
                <a:latin typeface="Courier New"/>
                <a:ea typeface="Courier New"/>
                <a:cs typeface="Courier New"/>
                <a:sym typeface="Courier New"/>
              </a:rPr>
              <a:t>6</a:t>
            </a:r>
            <a:r>
              <a:rPr lang="en" sz="1179">
                <a:solidFill>
                  <a:srgbClr val="DCDCDC"/>
                </a:solidFill>
                <a:highlight>
                  <a:srgbClr val="1E1E1E"/>
                </a:highlight>
                <a:latin typeface="Courier New"/>
                <a:ea typeface="Courier New"/>
                <a:cs typeface="Courier New"/>
                <a:sym typeface="Courier New"/>
              </a:rPr>
              <a:t>,</a:t>
            </a:r>
            <a:r>
              <a:rPr lang="en" sz="1179">
                <a:solidFill>
                  <a:srgbClr val="B5CEA8"/>
                </a:solidFill>
                <a:highlight>
                  <a:srgbClr val="1E1E1E"/>
                </a:highlight>
                <a:latin typeface="Courier New"/>
                <a:ea typeface="Courier New"/>
                <a:cs typeface="Courier New"/>
                <a:sym typeface="Courier New"/>
              </a:rPr>
              <a:t>4</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list1</a:t>
            </a:r>
            <a:r>
              <a:rPr lang="en" sz="1179">
                <a:solidFill>
                  <a:srgbClr val="DCDCDC"/>
                </a:solidFill>
                <a:highlight>
                  <a:srgbClr val="1E1E1E"/>
                </a:highlight>
                <a:latin typeface="Courier New"/>
                <a:ea typeface="Courier New"/>
                <a:cs typeface="Courier New"/>
                <a:sym typeface="Courier New"/>
              </a:rPr>
              <a:t>)</a:t>
            </a:r>
            <a:endParaRPr sz="1179">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179">
                <a:solidFill>
                  <a:srgbClr val="D4D4D4"/>
                </a:solidFill>
                <a:highlight>
                  <a:srgbClr val="1E1E1E"/>
                </a:highlight>
                <a:latin typeface="Courier New"/>
                <a:ea typeface="Courier New"/>
                <a:cs typeface="Courier New"/>
                <a:sym typeface="Courier New"/>
              </a:rPr>
              <a:t>  list1 = </a:t>
            </a:r>
            <a:r>
              <a:rPr lang="en" sz="1179">
                <a:solidFill>
                  <a:srgbClr val="DCDCDC"/>
                </a:solidFill>
                <a:highlight>
                  <a:srgbClr val="1E1E1E"/>
                </a:highlight>
                <a:latin typeface="Courier New"/>
                <a:ea typeface="Courier New"/>
                <a:cs typeface="Courier New"/>
                <a:sym typeface="Courier New"/>
              </a:rPr>
              <a:t>[</a:t>
            </a:r>
            <a:r>
              <a:rPr lang="en" sz="1179">
                <a:solidFill>
                  <a:srgbClr val="D4D4D4"/>
                </a:solidFill>
                <a:highlight>
                  <a:srgbClr val="1E1E1E"/>
                </a:highlight>
                <a:latin typeface="Courier New"/>
                <a:ea typeface="Courier New"/>
                <a:cs typeface="Courier New"/>
                <a:sym typeface="Courier New"/>
              </a:rPr>
              <a:t>x + </a:t>
            </a:r>
            <a:r>
              <a:rPr lang="en" sz="1179">
                <a:solidFill>
                  <a:srgbClr val="B5CEA8"/>
                </a:solidFill>
                <a:highlight>
                  <a:srgbClr val="1E1E1E"/>
                </a:highlight>
                <a:latin typeface="Courier New"/>
                <a:ea typeface="Courier New"/>
                <a:cs typeface="Courier New"/>
                <a:sym typeface="Courier New"/>
              </a:rPr>
              <a:t>4</a:t>
            </a:r>
            <a:r>
              <a:rPr lang="en" sz="1179">
                <a:solidFill>
                  <a:srgbClr val="D4D4D4"/>
                </a:solidFill>
                <a:highlight>
                  <a:srgbClr val="1E1E1E"/>
                </a:highlight>
                <a:latin typeface="Courier New"/>
                <a:ea typeface="Courier New"/>
                <a:cs typeface="Courier New"/>
                <a:sym typeface="Courier New"/>
              </a:rPr>
              <a:t> </a:t>
            </a:r>
            <a:r>
              <a:rPr lang="en" sz="1179">
                <a:solidFill>
                  <a:srgbClr val="C586C0"/>
                </a:solidFill>
                <a:highlight>
                  <a:srgbClr val="1E1E1E"/>
                </a:highlight>
                <a:latin typeface="Courier New"/>
                <a:ea typeface="Courier New"/>
                <a:cs typeface="Courier New"/>
                <a:sym typeface="Courier New"/>
              </a:rPr>
              <a:t>for</a:t>
            </a:r>
            <a:r>
              <a:rPr lang="en" sz="1179">
                <a:solidFill>
                  <a:srgbClr val="D4D4D4"/>
                </a:solidFill>
                <a:highlight>
                  <a:srgbClr val="1E1E1E"/>
                </a:highlight>
                <a:latin typeface="Courier New"/>
                <a:ea typeface="Courier New"/>
                <a:cs typeface="Courier New"/>
                <a:sym typeface="Courier New"/>
              </a:rPr>
              <a:t> x </a:t>
            </a:r>
            <a:r>
              <a:rPr lang="en" sz="1179">
                <a:solidFill>
                  <a:srgbClr val="82C6FF"/>
                </a:solidFill>
                <a:highlight>
                  <a:srgbClr val="1E1E1E"/>
                </a:highlight>
                <a:latin typeface="Courier New"/>
                <a:ea typeface="Courier New"/>
                <a:cs typeface="Courier New"/>
                <a:sym typeface="Courier New"/>
              </a:rPr>
              <a:t>in</a:t>
            </a:r>
            <a:r>
              <a:rPr lang="en" sz="1179">
                <a:solidFill>
                  <a:srgbClr val="D4D4D4"/>
                </a:solidFill>
                <a:highlight>
                  <a:srgbClr val="1E1E1E"/>
                </a:highlight>
                <a:latin typeface="Courier New"/>
                <a:ea typeface="Courier New"/>
                <a:cs typeface="Courier New"/>
                <a:sym typeface="Courier New"/>
              </a:rPr>
              <a:t> list1</a:t>
            </a:r>
            <a:r>
              <a:rPr lang="en" sz="1179">
                <a:solidFill>
                  <a:srgbClr val="DCDCDC"/>
                </a:solidFill>
                <a:highlight>
                  <a:srgbClr val="1E1E1E"/>
                </a:highlight>
                <a:latin typeface="Courier New"/>
                <a:ea typeface="Courier New"/>
                <a:cs typeface="Courier New"/>
                <a:sym typeface="Courier New"/>
              </a:rPr>
              <a:t>]</a:t>
            </a:r>
            <a:endParaRPr sz="1179">
              <a:solidFill>
                <a:srgbClr val="DCDCDC"/>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CDCDC"/>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pic>
        <p:nvPicPr>
          <p:cNvPr id="328" name="Google Shape;328;p20"/>
          <p:cNvPicPr preferRelativeResize="0"/>
          <p:nvPr/>
        </p:nvPicPr>
        <p:blipFill>
          <a:blip r:embed="rId3">
            <a:alphaModFix/>
          </a:blip>
          <a:stretch>
            <a:fillRect/>
          </a:stretch>
        </p:blipFill>
        <p:spPr>
          <a:xfrm>
            <a:off x="551450" y="110162"/>
            <a:ext cx="3231925" cy="2395937"/>
          </a:xfrm>
          <a:prstGeom prst="rect">
            <a:avLst/>
          </a:prstGeom>
          <a:noFill/>
          <a:ln>
            <a:noFill/>
          </a:ln>
        </p:spPr>
      </p:pic>
      <p:pic>
        <p:nvPicPr>
          <p:cNvPr id="329" name="Google Shape;329;p20"/>
          <p:cNvPicPr preferRelativeResize="0"/>
          <p:nvPr/>
        </p:nvPicPr>
        <p:blipFill>
          <a:blip r:embed="rId4">
            <a:alphaModFix/>
          </a:blip>
          <a:stretch>
            <a:fillRect/>
          </a:stretch>
        </p:blipFill>
        <p:spPr>
          <a:xfrm>
            <a:off x="4638250" y="110163"/>
            <a:ext cx="3231925" cy="2395923"/>
          </a:xfrm>
          <a:prstGeom prst="rect">
            <a:avLst/>
          </a:prstGeom>
          <a:noFill/>
          <a:ln>
            <a:noFill/>
          </a:ln>
        </p:spPr>
      </p:pic>
      <p:pic>
        <p:nvPicPr>
          <p:cNvPr id="330" name="Google Shape;330;p20"/>
          <p:cNvPicPr preferRelativeResize="0"/>
          <p:nvPr/>
        </p:nvPicPr>
        <p:blipFill>
          <a:blip r:embed="rId5">
            <a:alphaModFix/>
          </a:blip>
          <a:stretch>
            <a:fillRect/>
          </a:stretch>
        </p:blipFill>
        <p:spPr>
          <a:xfrm>
            <a:off x="462350" y="2631727"/>
            <a:ext cx="3321025" cy="2461973"/>
          </a:xfrm>
          <a:prstGeom prst="rect">
            <a:avLst/>
          </a:prstGeom>
          <a:noFill/>
          <a:ln>
            <a:noFill/>
          </a:ln>
        </p:spPr>
      </p:pic>
      <p:pic>
        <p:nvPicPr>
          <p:cNvPr id="331" name="Google Shape;331;p20"/>
          <p:cNvPicPr preferRelativeResize="0"/>
          <p:nvPr/>
        </p:nvPicPr>
        <p:blipFill>
          <a:blip r:embed="rId6">
            <a:alphaModFix/>
          </a:blip>
          <a:stretch>
            <a:fillRect/>
          </a:stretch>
        </p:blipFill>
        <p:spPr>
          <a:xfrm>
            <a:off x="4572000" y="2631725"/>
            <a:ext cx="3364435" cy="2494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1"/>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a:p>
        </p:txBody>
      </p:sp>
      <p:sp>
        <p:nvSpPr>
          <p:cNvPr id="337" name="Google Shape;337;p21"/>
          <p:cNvSpPr txBox="1"/>
          <p:nvPr>
            <p:ph idx="1" type="subTitle"/>
          </p:nvPr>
        </p:nvSpPr>
        <p:spPr>
          <a:xfrm>
            <a:off x="864250" y="497325"/>
            <a:ext cx="7797000" cy="695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One interesting finding was that the shooting incidents tend to increase during the summer time, which might be </a:t>
            </a:r>
            <a:r>
              <a:rPr lang="en"/>
              <a:t>because</a:t>
            </a:r>
            <a:r>
              <a:rPr lang="en"/>
              <a:t> people tend to go outside since it is nice and warm for summary compare to winter. It is supported by the fact that the shooting location tends to be outside. </a:t>
            </a:r>
            <a:endParaRPr/>
          </a:p>
        </p:txBody>
      </p:sp>
      <p:pic>
        <p:nvPicPr>
          <p:cNvPr id="338" name="Google Shape;338;p21"/>
          <p:cNvPicPr preferRelativeResize="0"/>
          <p:nvPr/>
        </p:nvPicPr>
        <p:blipFill>
          <a:blip r:embed="rId3">
            <a:alphaModFix/>
          </a:blip>
          <a:stretch>
            <a:fillRect/>
          </a:stretch>
        </p:blipFill>
        <p:spPr>
          <a:xfrm>
            <a:off x="1663750" y="1565025"/>
            <a:ext cx="5202400" cy="35034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